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5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20"/>
  </p:notesMasterIdLst>
  <p:sldIdLst>
    <p:sldId id="287" r:id="rId2"/>
    <p:sldId id="300" r:id="rId3"/>
    <p:sldId id="385" r:id="rId4"/>
    <p:sldId id="386" r:id="rId5"/>
    <p:sldId id="302" r:id="rId6"/>
    <p:sldId id="301" r:id="rId7"/>
    <p:sldId id="379" r:id="rId8"/>
    <p:sldId id="305" r:id="rId9"/>
    <p:sldId id="393" r:id="rId10"/>
    <p:sldId id="381" r:id="rId11"/>
    <p:sldId id="383" r:id="rId12"/>
    <p:sldId id="390" r:id="rId13"/>
    <p:sldId id="391" r:id="rId14"/>
    <p:sldId id="392" r:id="rId15"/>
    <p:sldId id="387" r:id="rId16"/>
    <p:sldId id="388" r:id="rId17"/>
    <p:sldId id="389" r:id="rId18"/>
    <p:sldId id="39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isenstein, Paul" initials="EP" lastIdx="8" clrIdx="0">
    <p:extLst>
      <p:ext uri="{19B8F6BF-5375-455C-9EA6-DF929625EA0E}">
        <p15:presenceInfo xmlns:p15="http://schemas.microsoft.com/office/powerpoint/2012/main" userId="Eisenstein, Paul" providerId="None"/>
      </p:ext>
    </p:extLst>
  </p:cmAuthor>
  <p:cmAuthor id="2" name="Microsoft Office User" initials="MOU" lastIdx="5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3" name="Kost, Maggie" initials="KM" lastIdx="2" clrIdx="2">
    <p:extLst>
      <p:ext uri="{19B8F6BF-5375-455C-9EA6-DF929625EA0E}">
        <p15:presenceInfo xmlns:p15="http://schemas.microsoft.com/office/powerpoint/2012/main" userId="S-1-5-21-294100216-1067707973-1062603155-2286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6082"/>
    <a:srgbClr val="39803E"/>
    <a:srgbClr val="CBF5FC"/>
    <a:srgbClr val="E2F4F6"/>
    <a:srgbClr val="183A5D"/>
    <a:srgbClr val="4EB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B54E14-8C83-4E5E-BED0-87E5DAEA3A44}" v="95" dt="2024-11-21T15:32:45.3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5" autoAdjust="0"/>
    <p:restoredTop sz="95169" autoAdjust="0"/>
  </p:normalViewPr>
  <p:slideViewPr>
    <p:cSldViewPr snapToGrid="0">
      <p:cViewPr varScale="1">
        <p:scale>
          <a:sx n="82" d="100"/>
          <a:sy n="82" d="100"/>
        </p:scale>
        <p:origin x="490" y="7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380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Chart%20in%20Microsoft%20PowerPoint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2000" b="0" i="0" u="none" strike="noStrike" baseline="0" dirty="0">
                <a:solidFill>
                  <a:srgbClr val="333333"/>
                </a:solidFill>
                <a:latin typeface="Calibri"/>
                <a:ea typeface="Calibri"/>
                <a:cs typeface="Calibri"/>
              </a:rPr>
              <a:t>U.S. GDP Growth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200" b="0" i="0" u="none" strike="noStrike" baseline="0" dirty="0">
                <a:solidFill>
                  <a:srgbClr val="333333"/>
                </a:solidFill>
                <a:latin typeface="Calibri"/>
                <a:ea typeface="Calibri"/>
                <a:cs typeface="Calibri"/>
              </a:rPr>
              <a:t>Quarterly GDP at Annual Rates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'US-MO Comp NEW'!$G$2</c:f>
              <c:strCache>
                <c:ptCount val="1"/>
                <c:pt idx="0">
                  <c:v>United States</c:v>
                </c:pt>
              </c:strCache>
            </c:strRef>
          </c:tx>
          <c:spPr>
            <a:solidFill>
              <a:srgbClr val="10486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multiLvlStrRef>
              <c:f>'US-MO Comp NEW'!$E$14:$F$27</c:f>
              <c:multiLvlStrCache>
                <c:ptCount val="14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</c:lvl>
                <c:lvl>
                  <c:pt idx="0">
                    <c:v>2021</c:v>
                  </c:pt>
                  <c:pt idx="4">
                    <c:v>2022</c:v>
                  </c:pt>
                  <c:pt idx="8">
                    <c:v>2023</c:v>
                  </c:pt>
                  <c:pt idx="12">
                    <c:v>2024</c:v>
                  </c:pt>
                </c:lvl>
              </c:multiLvlStrCache>
            </c:multiLvlStrRef>
          </c:cat>
          <c:val>
            <c:numRef>
              <c:f>'US-MO Comp NEW'!$G$14:$G$27</c:f>
              <c:numCache>
                <c:formatCode>0.0%</c:formatCode>
                <c:ptCount val="14"/>
                <c:pt idx="0">
                  <c:v>5.2000000000000005E-2</c:v>
                </c:pt>
                <c:pt idx="1">
                  <c:v>6.2E-2</c:v>
                </c:pt>
                <c:pt idx="2">
                  <c:v>3.3000000000000002E-2</c:v>
                </c:pt>
                <c:pt idx="3">
                  <c:v>7.0000000000000007E-2</c:v>
                </c:pt>
                <c:pt idx="4">
                  <c:v>-0.02</c:v>
                </c:pt>
                <c:pt idx="5">
                  <c:v>-6.0000000000000001E-3</c:v>
                </c:pt>
                <c:pt idx="6">
                  <c:v>2.7000000000000003E-2</c:v>
                </c:pt>
                <c:pt idx="7">
                  <c:v>2.6000000000000002E-2</c:v>
                </c:pt>
                <c:pt idx="8">
                  <c:v>2.2000000000000002E-2</c:v>
                </c:pt>
                <c:pt idx="9">
                  <c:v>2.1000000000000001E-2</c:v>
                </c:pt>
                <c:pt idx="10">
                  <c:v>4.9000000000000002E-2</c:v>
                </c:pt>
                <c:pt idx="11">
                  <c:v>3.4000000000000002E-2</c:v>
                </c:pt>
                <c:pt idx="12">
                  <c:v>1.3999999999999999E-2</c:v>
                </c:pt>
                <c:pt idx="1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64-455F-A299-C1D422E08E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1346579311"/>
        <c:axId val="1"/>
      </c:barChart>
      <c:catAx>
        <c:axId val="1346579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346579311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212B4C"/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Inds!$C$75</c:f>
              <c:strCache>
                <c:ptCount val="1"/>
                <c:pt idx="0">
                  <c:v>2023 Employment Concentration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Inds!$B$76:$B$95</c:f>
              <c:strCache>
                <c:ptCount val="20"/>
                <c:pt idx="0">
                  <c:v>Transportation and Warehousing</c:v>
                </c:pt>
                <c:pt idx="1">
                  <c:v>Health Care and Social Assistance</c:v>
                </c:pt>
                <c:pt idx="2">
                  <c:v>Wholesale Trade</c:v>
                </c:pt>
                <c:pt idx="3">
                  <c:v>Retail Trade</c:v>
                </c:pt>
                <c:pt idx="4">
                  <c:v>Manufacturing</c:v>
                </c:pt>
                <c:pt idx="5">
                  <c:v>Accommodation and Food Services</c:v>
                </c:pt>
                <c:pt idx="6">
                  <c:v>Management of Companies and Enterprises</c:v>
                </c:pt>
                <c:pt idx="7">
                  <c:v>Other Services (except Public Administration)</c:v>
                </c:pt>
                <c:pt idx="8">
                  <c:v>Real Estate and Rental and Leasing</c:v>
                </c:pt>
                <c:pt idx="9">
                  <c:v>Construction</c:v>
                </c:pt>
                <c:pt idx="10">
                  <c:v>Finance and Insurance</c:v>
                </c:pt>
                <c:pt idx="11">
                  <c:v>Government</c:v>
                </c:pt>
                <c:pt idx="12">
                  <c:v>Administrative and Support Services</c:v>
                </c:pt>
                <c:pt idx="13">
                  <c:v>Educational Services</c:v>
                </c:pt>
                <c:pt idx="14">
                  <c:v>Arts, Entertainment, and Recreation</c:v>
                </c:pt>
                <c:pt idx="15">
                  <c:v>Information</c:v>
                </c:pt>
                <c:pt idx="16">
                  <c:v>Professional, Scientific, and Technical Services</c:v>
                </c:pt>
                <c:pt idx="17">
                  <c:v>Utilities</c:v>
                </c:pt>
                <c:pt idx="18">
                  <c:v>Agriculture, Forestry, Fishing and Hunting</c:v>
                </c:pt>
                <c:pt idx="19">
                  <c:v>Mining, Quarrying, and Oil and Gas Extraction</c:v>
                </c:pt>
              </c:strCache>
            </c:strRef>
          </c:cat>
          <c:val>
            <c:numRef>
              <c:f>Inds!$C$76:$C$95</c:f>
              <c:numCache>
                <c:formatCode>#,##0.00;[Red]\ \(#,##0.00\)</c:formatCode>
                <c:ptCount val="20"/>
                <c:pt idx="0">
                  <c:v>1.4763839999999999</c:v>
                </c:pt>
                <c:pt idx="1">
                  <c:v>1.3219920000000001</c:v>
                </c:pt>
                <c:pt idx="2">
                  <c:v>1.285631</c:v>
                </c:pt>
                <c:pt idx="3">
                  <c:v>1.198232</c:v>
                </c:pt>
                <c:pt idx="4">
                  <c:v>1.061688</c:v>
                </c:pt>
                <c:pt idx="5">
                  <c:v>1.038251</c:v>
                </c:pt>
                <c:pt idx="6">
                  <c:v>1.0241640000000001</c:v>
                </c:pt>
                <c:pt idx="7">
                  <c:v>1.016588</c:v>
                </c:pt>
                <c:pt idx="8">
                  <c:v>0.99045700000000003</c:v>
                </c:pt>
                <c:pt idx="9">
                  <c:v>0.94437899999999997</c:v>
                </c:pt>
                <c:pt idx="10">
                  <c:v>0.87268999999999997</c:v>
                </c:pt>
                <c:pt idx="11">
                  <c:v>0.86670199999999997</c:v>
                </c:pt>
                <c:pt idx="12">
                  <c:v>0.74492599999999998</c:v>
                </c:pt>
                <c:pt idx="13">
                  <c:v>0.68438900000000003</c:v>
                </c:pt>
                <c:pt idx="14">
                  <c:v>0.668879</c:v>
                </c:pt>
                <c:pt idx="15">
                  <c:v>0.659748</c:v>
                </c:pt>
                <c:pt idx="16">
                  <c:v>0.60765800000000003</c:v>
                </c:pt>
                <c:pt idx="17">
                  <c:v>0.42813800000000002</c:v>
                </c:pt>
                <c:pt idx="18">
                  <c:v>0.30477100000000001</c:v>
                </c:pt>
                <c:pt idx="19">
                  <c:v>0.23252900000000001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7A-48B2-BBFA-D70E026E07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878784559"/>
        <c:axId val="878801839"/>
      </c:barChart>
      <c:catAx>
        <c:axId val="878784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8801839"/>
        <c:crosses val="autoZero"/>
        <c:auto val="1"/>
        <c:lblAlgn val="ctr"/>
        <c:lblOffset val="100"/>
        <c:noMultiLvlLbl val="0"/>
      </c:catAx>
      <c:valAx>
        <c:axId val="878801839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;[Red]\ \(#,##0.00\)" sourceLinked="1"/>
        <c:majorTickMark val="none"/>
        <c:minorTickMark val="none"/>
        <c:tickLblPos val="nextTo"/>
        <c:crossAx val="878784559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212B4C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Zillow Home Value Index - Springfield, MSA</a:t>
            </a:r>
            <a:br>
              <a:rPr lang="en-US"/>
            </a:br>
            <a:r>
              <a:rPr lang="en-US" sz="900"/>
              <a:t>Typical Value of Home in 35th to 65th Percentile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Sheet1!$N$3</c:f>
              <c:strCache>
                <c:ptCount val="1"/>
                <c:pt idx="0">
                  <c:v>Springfield, MO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Sheet1!$J$4:$K$181</c:f>
              <c:multiLvlStrCache>
                <c:ptCount val="178"/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 </c:v>
                  </c:pt>
                  <c:pt idx="4">
                    <c:v> </c:v>
                  </c:pt>
                  <c:pt idx="5">
                    <c:v> </c:v>
                  </c:pt>
                  <c:pt idx="6">
                    <c:v> </c:v>
                  </c:pt>
                  <c:pt idx="7">
                    <c:v> </c:v>
                  </c:pt>
                  <c:pt idx="8">
                    <c:v> </c:v>
                  </c:pt>
                  <c:pt idx="9">
                    <c:v> </c:v>
                  </c:pt>
                  <c:pt idx="10">
                    <c:v> </c:v>
                  </c:pt>
                  <c:pt idx="11">
                    <c:v> </c:v>
                  </c:pt>
                  <c:pt idx="12">
                    <c:v> </c:v>
                  </c:pt>
                  <c:pt idx="13">
                    <c:v> </c:v>
                  </c:pt>
                  <c:pt idx="14">
                    <c:v> </c:v>
                  </c:pt>
                  <c:pt idx="15">
                    <c:v> </c:v>
                  </c:pt>
                  <c:pt idx="16">
                    <c:v> </c:v>
                  </c:pt>
                  <c:pt idx="17">
                    <c:v> </c:v>
                  </c:pt>
                  <c:pt idx="18">
                    <c:v> </c:v>
                  </c:pt>
                  <c:pt idx="19">
                    <c:v> </c:v>
                  </c:pt>
                  <c:pt idx="20">
                    <c:v> </c:v>
                  </c:pt>
                  <c:pt idx="21">
                    <c:v> </c:v>
                  </c:pt>
                  <c:pt idx="22">
                    <c:v> </c:v>
                  </c:pt>
                  <c:pt idx="23">
                    <c:v> </c:v>
                  </c:pt>
                  <c:pt idx="24">
                    <c:v> </c:v>
                  </c:pt>
                  <c:pt idx="25">
                    <c:v> </c:v>
                  </c:pt>
                  <c:pt idx="26">
                    <c:v> </c:v>
                  </c:pt>
                  <c:pt idx="27">
                    <c:v> </c:v>
                  </c:pt>
                  <c:pt idx="28">
                    <c:v> </c:v>
                  </c:pt>
                  <c:pt idx="29">
                    <c:v> </c:v>
                  </c:pt>
                  <c:pt idx="30">
                    <c:v> </c:v>
                  </c:pt>
                  <c:pt idx="31">
                    <c:v> </c:v>
                  </c:pt>
                  <c:pt idx="32">
                    <c:v> </c:v>
                  </c:pt>
                  <c:pt idx="33">
                    <c:v> </c:v>
                  </c:pt>
                  <c:pt idx="34">
                    <c:v> </c:v>
                  </c:pt>
                  <c:pt idx="35">
                    <c:v> </c:v>
                  </c:pt>
                  <c:pt idx="36">
                    <c:v> </c:v>
                  </c:pt>
                  <c:pt idx="37">
                    <c:v> </c:v>
                  </c:pt>
                  <c:pt idx="38">
                    <c:v> </c:v>
                  </c:pt>
                  <c:pt idx="39">
                    <c:v> </c:v>
                  </c:pt>
                  <c:pt idx="40">
                    <c:v> </c:v>
                  </c:pt>
                  <c:pt idx="41">
                    <c:v> </c:v>
                  </c:pt>
                  <c:pt idx="42">
                    <c:v> </c:v>
                  </c:pt>
                  <c:pt idx="43">
                    <c:v> </c:v>
                  </c:pt>
                  <c:pt idx="44">
                    <c:v> </c:v>
                  </c:pt>
                  <c:pt idx="45">
                    <c:v> </c:v>
                  </c:pt>
                  <c:pt idx="46">
                    <c:v> </c:v>
                  </c:pt>
                  <c:pt idx="47">
                    <c:v> </c:v>
                  </c:pt>
                  <c:pt idx="48">
                    <c:v> </c:v>
                  </c:pt>
                  <c:pt idx="49">
                    <c:v> </c:v>
                  </c:pt>
                  <c:pt idx="50">
                    <c:v> </c:v>
                  </c:pt>
                  <c:pt idx="51">
                    <c:v> </c:v>
                  </c:pt>
                  <c:pt idx="52">
                    <c:v> </c:v>
                  </c:pt>
                  <c:pt idx="53">
                    <c:v> </c:v>
                  </c:pt>
                  <c:pt idx="54">
                    <c:v> </c:v>
                  </c:pt>
                  <c:pt idx="55">
                    <c:v> </c:v>
                  </c:pt>
                  <c:pt idx="56">
                    <c:v> </c:v>
                  </c:pt>
                  <c:pt idx="57">
                    <c:v> </c:v>
                  </c:pt>
                  <c:pt idx="58">
                    <c:v> </c:v>
                  </c:pt>
                  <c:pt idx="59">
                    <c:v> </c:v>
                  </c:pt>
                  <c:pt idx="60">
                    <c:v> </c:v>
                  </c:pt>
                  <c:pt idx="61">
                    <c:v> </c:v>
                  </c:pt>
                  <c:pt idx="62">
                    <c:v> </c:v>
                  </c:pt>
                  <c:pt idx="63">
                    <c:v> </c:v>
                  </c:pt>
                  <c:pt idx="64">
                    <c:v> </c:v>
                  </c:pt>
                  <c:pt idx="65">
                    <c:v> </c:v>
                  </c:pt>
                  <c:pt idx="66">
                    <c:v> </c:v>
                  </c:pt>
                  <c:pt idx="67">
                    <c:v> </c:v>
                  </c:pt>
                  <c:pt idx="68">
                    <c:v> </c:v>
                  </c:pt>
                  <c:pt idx="69">
                    <c:v> </c:v>
                  </c:pt>
                  <c:pt idx="70">
                    <c:v> </c:v>
                  </c:pt>
                  <c:pt idx="71">
                    <c:v> </c:v>
                  </c:pt>
                  <c:pt idx="72">
                    <c:v> </c:v>
                  </c:pt>
                  <c:pt idx="73">
                    <c:v> </c:v>
                  </c:pt>
                  <c:pt idx="74">
                    <c:v> </c:v>
                  </c:pt>
                  <c:pt idx="75">
                    <c:v> </c:v>
                  </c:pt>
                  <c:pt idx="76">
                    <c:v> </c:v>
                  </c:pt>
                  <c:pt idx="77">
                    <c:v> </c:v>
                  </c:pt>
                  <c:pt idx="78">
                    <c:v> </c:v>
                  </c:pt>
                  <c:pt idx="79">
                    <c:v> </c:v>
                  </c:pt>
                  <c:pt idx="80">
                    <c:v> </c:v>
                  </c:pt>
                  <c:pt idx="81">
                    <c:v> </c:v>
                  </c:pt>
                  <c:pt idx="82">
                    <c:v> </c:v>
                  </c:pt>
                  <c:pt idx="83">
                    <c:v> </c:v>
                  </c:pt>
                  <c:pt idx="84">
                    <c:v> </c:v>
                  </c:pt>
                  <c:pt idx="85">
                    <c:v> </c:v>
                  </c:pt>
                  <c:pt idx="86">
                    <c:v> </c:v>
                  </c:pt>
                  <c:pt idx="87">
                    <c:v> </c:v>
                  </c:pt>
                  <c:pt idx="88">
                    <c:v> </c:v>
                  </c:pt>
                  <c:pt idx="89">
                    <c:v> </c:v>
                  </c:pt>
                  <c:pt idx="90">
                    <c:v> </c:v>
                  </c:pt>
                  <c:pt idx="91">
                    <c:v> </c:v>
                  </c:pt>
                  <c:pt idx="92">
                    <c:v> </c:v>
                  </c:pt>
                  <c:pt idx="93">
                    <c:v> </c:v>
                  </c:pt>
                  <c:pt idx="94">
                    <c:v> </c:v>
                  </c:pt>
                  <c:pt idx="95">
                    <c:v> </c:v>
                  </c:pt>
                  <c:pt idx="96">
                    <c:v> </c:v>
                  </c:pt>
                  <c:pt idx="97">
                    <c:v> </c:v>
                  </c:pt>
                  <c:pt idx="98">
                    <c:v> </c:v>
                  </c:pt>
                  <c:pt idx="99">
                    <c:v> </c:v>
                  </c:pt>
                  <c:pt idx="100">
                    <c:v> </c:v>
                  </c:pt>
                  <c:pt idx="101">
                    <c:v> </c:v>
                  </c:pt>
                  <c:pt idx="102">
                    <c:v> </c:v>
                  </c:pt>
                  <c:pt idx="103">
                    <c:v> </c:v>
                  </c:pt>
                  <c:pt idx="104">
                    <c:v> </c:v>
                  </c:pt>
                  <c:pt idx="105">
                    <c:v> </c:v>
                  </c:pt>
                  <c:pt idx="106">
                    <c:v> </c:v>
                  </c:pt>
                  <c:pt idx="107">
                    <c:v> </c:v>
                  </c:pt>
                  <c:pt idx="108">
                    <c:v> </c:v>
                  </c:pt>
                  <c:pt idx="109">
                    <c:v> </c:v>
                  </c:pt>
                  <c:pt idx="110">
                    <c:v> </c:v>
                  </c:pt>
                  <c:pt idx="111">
                    <c:v> </c:v>
                  </c:pt>
                  <c:pt idx="112">
                    <c:v> </c:v>
                  </c:pt>
                  <c:pt idx="113">
                    <c:v> </c:v>
                  </c:pt>
                  <c:pt idx="114">
                    <c:v> </c:v>
                  </c:pt>
                  <c:pt idx="115">
                    <c:v> </c:v>
                  </c:pt>
                  <c:pt idx="116">
                    <c:v> </c:v>
                  </c:pt>
                  <c:pt idx="117">
                    <c:v> </c:v>
                  </c:pt>
                  <c:pt idx="118">
                    <c:v> </c:v>
                  </c:pt>
                  <c:pt idx="119">
                    <c:v> </c:v>
                  </c:pt>
                  <c:pt idx="120">
                    <c:v> </c:v>
                  </c:pt>
                  <c:pt idx="121">
                    <c:v> </c:v>
                  </c:pt>
                  <c:pt idx="122">
                    <c:v> </c:v>
                  </c:pt>
                  <c:pt idx="123">
                    <c:v> </c:v>
                  </c:pt>
                  <c:pt idx="124">
                    <c:v> </c:v>
                  </c:pt>
                  <c:pt idx="125">
                    <c:v> </c:v>
                  </c:pt>
                  <c:pt idx="126">
                    <c:v> </c:v>
                  </c:pt>
                  <c:pt idx="127">
                    <c:v> </c:v>
                  </c:pt>
                  <c:pt idx="128">
                    <c:v> </c:v>
                  </c:pt>
                  <c:pt idx="129">
                    <c:v> </c:v>
                  </c:pt>
                  <c:pt idx="130">
                    <c:v> </c:v>
                  </c:pt>
                  <c:pt idx="131">
                    <c:v> </c:v>
                  </c:pt>
                  <c:pt idx="132">
                    <c:v> </c:v>
                  </c:pt>
                  <c:pt idx="133">
                    <c:v> </c:v>
                  </c:pt>
                  <c:pt idx="134">
                    <c:v> </c:v>
                  </c:pt>
                  <c:pt idx="135">
                    <c:v> </c:v>
                  </c:pt>
                  <c:pt idx="136">
                    <c:v> </c:v>
                  </c:pt>
                  <c:pt idx="137">
                    <c:v> </c:v>
                  </c:pt>
                  <c:pt idx="138">
                    <c:v> </c:v>
                  </c:pt>
                  <c:pt idx="139">
                    <c:v> </c:v>
                  </c:pt>
                  <c:pt idx="140">
                    <c:v> </c:v>
                  </c:pt>
                  <c:pt idx="141">
                    <c:v> </c:v>
                  </c:pt>
                  <c:pt idx="142">
                    <c:v> </c:v>
                  </c:pt>
                  <c:pt idx="143">
                    <c:v> </c:v>
                  </c:pt>
                  <c:pt idx="144">
                    <c:v> </c:v>
                  </c:pt>
                  <c:pt idx="145">
                    <c:v> </c:v>
                  </c:pt>
                  <c:pt idx="146">
                    <c:v> </c:v>
                  </c:pt>
                  <c:pt idx="147">
                    <c:v> </c:v>
                  </c:pt>
                  <c:pt idx="148">
                    <c:v> </c:v>
                  </c:pt>
                  <c:pt idx="149">
                    <c:v> </c:v>
                  </c:pt>
                  <c:pt idx="150">
                    <c:v> </c:v>
                  </c:pt>
                  <c:pt idx="151">
                    <c:v> </c:v>
                  </c:pt>
                  <c:pt idx="152">
                    <c:v> </c:v>
                  </c:pt>
                  <c:pt idx="153">
                    <c:v> </c:v>
                  </c:pt>
                  <c:pt idx="154">
                    <c:v> </c:v>
                  </c:pt>
                  <c:pt idx="155">
                    <c:v> </c:v>
                  </c:pt>
                  <c:pt idx="156">
                    <c:v> </c:v>
                  </c:pt>
                  <c:pt idx="157">
                    <c:v> </c:v>
                  </c:pt>
                  <c:pt idx="158">
                    <c:v> </c:v>
                  </c:pt>
                  <c:pt idx="159">
                    <c:v> </c:v>
                  </c:pt>
                  <c:pt idx="160">
                    <c:v> </c:v>
                  </c:pt>
                  <c:pt idx="161">
                    <c:v> </c:v>
                  </c:pt>
                  <c:pt idx="162">
                    <c:v> </c:v>
                  </c:pt>
                  <c:pt idx="163">
                    <c:v> </c:v>
                  </c:pt>
                  <c:pt idx="164">
                    <c:v> </c:v>
                  </c:pt>
                  <c:pt idx="165">
                    <c:v> </c:v>
                  </c:pt>
                  <c:pt idx="166">
                    <c:v> </c:v>
                  </c:pt>
                  <c:pt idx="167">
                    <c:v> </c:v>
                  </c:pt>
                  <c:pt idx="168">
                    <c:v> </c:v>
                  </c:pt>
                  <c:pt idx="169">
                    <c:v> </c:v>
                  </c:pt>
                  <c:pt idx="170">
                    <c:v> </c:v>
                  </c:pt>
                  <c:pt idx="171">
                    <c:v> </c:v>
                  </c:pt>
                  <c:pt idx="172">
                    <c:v> </c:v>
                  </c:pt>
                  <c:pt idx="173">
                    <c:v> </c:v>
                  </c:pt>
                  <c:pt idx="174">
                    <c:v> </c:v>
                  </c:pt>
                  <c:pt idx="175">
                    <c:v> </c:v>
                  </c:pt>
                  <c:pt idx="176">
                    <c:v> </c:v>
                  </c:pt>
                  <c:pt idx="177">
                    <c:v> </c:v>
                  </c:pt>
                </c:lvl>
                <c:lvl>
                  <c:pt idx="0">
                    <c:v>2010</c:v>
                  </c:pt>
                  <c:pt idx="12">
                    <c:v>2011</c:v>
                  </c:pt>
                  <c:pt idx="24">
                    <c:v>2012</c:v>
                  </c:pt>
                  <c:pt idx="36">
                    <c:v>2013</c:v>
                  </c:pt>
                  <c:pt idx="48">
                    <c:v>2014</c:v>
                  </c:pt>
                  <c:pt idx="60">
                    <c:v>2015</c:v>
                  </c:pt>
                  <c:pt idx="72">
                    <c:v>2016</c:v>
                  </c:pt>
                  <c:pt idx="84">
                    <c:v>2017</c:v>
                  </c:pt>
                  <c:pt idx="96">
                    <c:v>2018</c:v>
                  </c:pt>
                  <c:pt idx="108">
                    <c:v>2019</c:v>
                  </c:pt>
                  <c:pt idx="120">
                    <c:v>2020</c:v>
                  </c:pt>
                  <c:pt idx="132">
                    <c:v>2021</c:v>
                  </c:pt>
                  <c:pt idx="144">
                    <c:v>2022</c:v>
                  </c:pt>
                  <c:pt idx="156">
                    <c:v>2023</c:v>
                  </c:pt>
                  <c:pt idx="168">
                    <c:v>2024</c:v>
                  </c:pt>
                </c:lvl>
              </c:multiLvlStrCache>
            </c:multiLvlStrRef>
          </c:cat>
          <c:val>
            <c:numRef>
              <c:f>Sheet1!$N$4:$N$181</c:f>
              <c:numCache>
                <c:formatCode>_("$"* #,##0_);_("$"* \(#,##0\);_("$"* "-"??_);_(@_)</c:formatCode>
                <c:ptCount val="178"/>
                <c:pt idx="0">
                  <c:v>117727.65563456</c:v>
                </c:pt>
                <c:pt idx="1">
                  <c:v>117633.733366199</c:v>
                </c:pt>
                <c:pt idx="2">
                  <c:v>117876.39183752199</c:v>
                </c:pt>
                <c:pt idx="3">
                  <c:v>118172.083046985</c:v>
                </c:pt>
                <c:pt idx="4">
                  <c:v>118618.676181146</c:v>
                </c:pt>
                <c:pt idx="5">
                  <c:v>118764.50291743199</c:v>
                </c:pt>
                <c:pt idx="6">
                  <c:v>118527.152584992</c:v>
                </c:pt>
                <c:pt idx="7">
                  <c:v>117970.990137726</c:v>
                </c:pt>
                <c:pt idx="8">
                  <c:v>117320.67426822</c:v>
                </c:pt>
                <c:pt idx="9">
                  <c:v>116627.721408938</c:v>
                </c:pt>
                <c:pt idx="10">
                  <c:v>115714.171602984</c:v>
                </c:pt>
                <c:pt idx="11">
                  <c:v>114857.54547141099</c:v>
                </c:pt>
                <c:pt idx="12">
                  <c:v>113898.164444038</c:v>
                </c:pt>
                <c:pt idx="13">
                  <c:v>113095.28441818101</c:v>
                </c:pt>
                <c:pt idx="14">
                  <c:v>112177.715191567</c:v>
                </c:pt>
                <c:pt idx="15">
                  <c:v>111455.697744258</c:v>
                </c:pt>
                <c:pt idx="16">
                  <c:v>110932.193707976</c:v>
                </c:pt>
                <c:pt idx="17">
                  <c:v>110673.447498918</c:v>
                </c:pt>
                <c:pt idx="18">
                  <c:v>110587.79900340299</c:v>
                </c:pt>
                <c:pt idx="19">
                  <c:v>110579.81163860799</c:v>
                </c:pt>
                <c:pt idx="20">
                  <c:v>110547.350159047</c:v>
                </c:pt>
                <c:pt idx="21">
                  <c:v>110442.592786897</c:v>
                </c:pt>
                <c:pt idx="22">
                  <c:v>110256.83063852999</c:v>
                </c:pt>
                <c:pt idx="23">
                  <c:v>109847.801833804</c:v>
                </c:pt>
                <c:pt idx="24">
                  <c:v>109499.654577047</c:v>
                </c:pt>
                <c:pt idx="25">
                  <c:v>109408.59959837999</c:v>
                </c:pt>
                <c:pt idx="26">
                  <c:v>109803.51294975801</c:v>
                </c:pt>
                <c:pt idx="27">
                  <c:v>110575.760768063</c:v>
                </c:pt>
                <c:pt idx="28">
                  <c:v>111456.662319047</c:v>
                </c:pt>
                <c:pt idx="29">
                  <c:v>112321.14401771899</c:v>
                </c:pt>
                <c:pt idx="30">
                  <c:v>113118.444205842</c:v>
                </c:pt>
                <c:pt idx="31">
                  <c:v>113618.436401794</c:v>
                </c:pt>
                <c:pt idx="32">
                  <c:v>114065.251904787</c:v>
                </c:pt>
                <c:pt idx="33">
                  <c:v>114196.717692462</c:v>
                </c:pt>
                <c:pt idx="34">
                  <c:v>114197.489871892</c:v>
                </c:pt>
                <c:pt idx="35">
                  <c:v>114037.584797421</c:v>
                </c:pt>
                <c:pt idx="36">
                  <c:v>113770.935093969</c:v>
                </c:pt>
                <c:pt idx="37">
                  <c:v>113770.81990029399</c:v>
                </c:pt>
                <c:pt idx="38">
                  <c:v>114003.192758534</c:v>
                </c:pt>
                <c:pt idx="39">
                  <c:v>114642.528720706</c:v>
                </c:pt>
                <c:pt idx="40">
                  <c:v>115482.096670857</c:v>
                </c:pt>
                <c:pt idx="41">
                  <c:v>116423.668103384</c:v>
                </c:pt>
                <c:pt idx="42">
                  <c:v>117436.62018272901</c:v>
                </c:pt>
                <c:pt idx="43">
                  <c:v>118467.612289488</c:v>
                </c:pt>
                <c:pt idx="44">
                  <c:v>119287.368360466</c:v>
                </c:pt>
                <c:pt idx="45">
                  <c:v>119960.274332674</c:v>
                </c:pt>
                <c:pt idx="46">
                  <c:v>120186.124333528</c:v>
                </c:pt>
                <c:pt idx="47">
                  <c:v>120215.547861425</c:v>
                </c:pt>
                <c:pt idx="48">
                  <c:v>120055.404588773</c:v>
                </c:pt>
                <c:pt idx="49">
                  <c:v>120032.21929726499</c:v>
                </c:pt>
                <c:pt idx="50">
                  <c:v>120102.295847346</c:v>
                </c:pt>
                <c:pt idx="51">
                  <c:v>120435.99252639301</c:v>
                </c:pt>
                <c:pt idx="52">
                  <c:v>120887.288277624</c:v>
                </c:pt>
                <c:pt idx="53">
                  <c:v>121437.528697605</c:v>
                </c:pt>
                <c:pt idx="54">
                  <c:v>121976.643199994</c:v>
                </c:pt>
                <c:pt idx="55">
                  <c:v>122410.54693789</c:v>
                </c:pt>
                <c:pt idx="56">
                  <c:v>122665.30964797801</c:v>
                </c:pt>
                <c:pt idx="57">
                  <c:v>122559.50873963701</c:v>
                </c:pt>
                <c:pt idx="58">
                  <c:v>122572.19035360101</c:v>
                </c:pt>
                <c:pt idx="59">
                  <c:v>122777.746016602</c:v>
                </c:pt>
                <c:pt idx="60">
                  <c:v>123076.379616398</c:v>
                </c:pt>
                <c:pt idx="61">
                  <c:v>123209.594585996</c:v>
                </c:pt>
                <c:pt idx="62">
                  <c:v>123274.43955785201</c:v>
                </c:pt>
                <c:pt idx="63">
                  <c:v>123532.847930466</c:v>
                </c:pt>
                <c:pt idx="64">
                  <c:v>124010.29676444799</c:v>
                </c:pt>
                <c:pt idx="65">
                  <c:v>124653.249113093</c:v>
                </c:pt>
                <c:pt idx="66">
                  <c:v>125485.47276194399</c:v>
                </c:pt>
                <c:pt idx="67">
                  <c:v>126295.114361384</c:v>
                </c:pt>
                <c:pt idx="68">
                  <c:v>127078.22002071</c:v>
                </c:pt>
                <c:pt idx="69">
                  <c:v>127618.79453938801</c:v>
                </c:pt>
                <c:pt idx="70">
                  <c:v>127988.268886405</c:v>
                </c:pt>
                <c:pt idx="71">
                  <c:v>128396.129704265</c:v>
                </c:pt>
                <c:pt idx="72">
                  <c:v>128963.51323508</c:v>
                </c:pt>
                <c:pt idx="73">
                  <c:v>129628.544144304</c:v>
                </c:pt>
                <c:pt idx="74">
                  <c:v>129986.572970622</c:v>
                </c:pt>
                <c:pt idx="75">
                  <c:v>130269.91440365701</c:v>
                </c:pt>
                <c:pt idx="76">
                  <c:v>130707.395896109</c:v>
                </c:pt>
                <c:pt idx="77">
                  <c:v>131268.991420484</c:v>
                </c:pt>
                <c:pt idx="78">
                  <c:v>131794.39065151801</c:v>
                </c:pt>
                <c:pt idx="79">
                  <c:v>132084.274039891</c:v>
                </c:pt>
                <c:pt idx="80">
                  <c:v>132523.86394168701</c:v>
                </c:pt>
                <c:pt idx="81">
                  <c:v>133138.326484825</c:v>
                </c:pt>
                <c:pt idx="82">
                  <c:v>133993.018189725</c:v>
                </c:pt>
                <c:pt idx="83">
                  <c:v>134789.13523580899</c:v>
                </c:pt>
                <c:pt idx="84">
                  <c:v>135482.164788756</c:v>
                </c:pt>
                <c:pt idx="85">
                  <c:v>136222.51237518399</c:v>
                </c:pt>
                <c:pt idx="86">
                  <c:v>137008.44374139199</c:v>
                </c:pt>
                <c:pt idx="87">
                  <c:v>137851.27154990201</c:v>
                </c:pt>
                <c:pt idx="88">
                  <c:v>138500.319148704</c:v>
                </c:pt>
                <c:pt idx="89">
                  <c:v>139002.18361701499</c:v>
                </c:pt>
                <c:pt idx="90">
                  <c:v>139357.866710209</c:v>
                </c:pt>
                <c:pt idx="91">
                  <c:v>139633.55002813099</c:v>
                </c:pt>
                <c:pt idx="92">
                  <c:v>140068.55274747699</c:v>
                </c:pt>
                <c:pt idx="93">
                  <c:v>140700.98593294999</c:v>
                </c:pt>
                <c:pt idx="94">
                  <c:v>141582.82966424999</c:v>
                </c:pt>
                <c:pt idx="95">
                  <c:v>142497.77583862501</c:v>
                </c:pt>
                <c:pt idx="96">
                  <c:v>143566.09544836701</c:v>
                </c:pt>
                <c:pt idx="97">
                  <c:v>144771.15123586901</c:v>
                </c:pt>
                <c:pt idx="98">
                  <c:v>146259.30738012699</c:v>
                </c:pt>
                <c:pt idx="99">
                  <c:v>147463.408513904</c:v>
                </c:pt>
                <c:pt idx="100">
                  <c:v>148311.92467941501</c:v>
                </c:pt>
                <c:pt idx="101">
                  <c:v>148702.843477282</c:v>
                </c:pt>
                <c:pt idx="102">
                  <c:v>149093.50238573799</c:v>
                </c:pt>
                <c:pt idx="103">
                  <c:v>149549.198665859</c:v>
                </c:pt>
                <c:pt idx="104">
                  <c:v>150254.48716868399</c:v>
                </c:pt>
                <c:pt idx="105">
                  <c:v>150822.65252622901</c:v>
                </c:pt>
                <c:pt idx="106">
                  <c:v>151576.30362193601</c:v>
                </c:pt>
                <c:pt idx="107">
                  <c:v>152149.667684121</c:v>
                </c:pt>
                <c:pt idx="108">
                  <c:v>153022.612746814</c:v>
                </c:pt>
                <c:pt idx="109">
                  <c:v>153972.956655513</c:v>
                </c:pt>
                <c:pt idx="110">
                  <c:v>155221.121501532</c:v>
                </c:pt>
                <c:pt idx="111">
                  <c:v>156370.49730063201</c:v>
                </c:pt>
                <c:pt idx="112">
                  <c:v>157335.07415462699</c:v>
                </c:pt>
                <c:pt idx="113">
                  <c:v>158209.50896517199</c:v>
                </c:pt>
                <c:pt idx="114">
                  <c:v>159011.63239903099</c:v>
                </c:pt>
                <c:pt idx="115">
                  <c:v>159702.00351376901</c:v>
                </c:pt>
                <c:pt idx="116">
                  <c:v>160137.39251998501</c:v>
                </c:pt>
                <c:pt idx="117">
                  <c:v>160828.867608278</c:v>
                </c:pt>
                <c:pt idx="118">
                  <c:v>161756.39939313801</c:v>
                </c:pt>
                <c:pt idx="119">
                  <c:v>162895.187252428</c:v>
                </c:pt>
                <c:pt idx="120">
                  <c:v>163728.71196074301</c:v>
                </c:pt>
                <c:pt idx="121">
                  <c:v>164487.051825451</c:v>
                </c:pt>
                <c:pt idx="122">
                  <c:v>165293.425580482</c:v>
                </c:pt>
                <c:pt idx="123">
                  <c:v>166167.71581498801</c:v>
                </c:pt>
                <c:pt idx="124">
                  <c:v>166845.72407196401</c:v>
                </c:pt>
                <c:pt idx="125">
                  <c:v>167372.12567564301</c:v>
                </c:pt>
                <c:pt idx="126">
                  <c:v>168265.609324663</c:v>
                </c:pt>
                <c:pt idx="127">
                  <c:v>169685.48282024899</c:v>
                </c:pt>
                <c:pt idx="128">
                  <c:v>171850.79171220501</c:v>
                </c:pt>
                <c:pt idx="129">
                  <c:v>174485.38910671699</c:v>
                </c:pt>
                <c:pt idx="130">
                  <c:v>177562.31000770701</c:v>
                </c:pt>
                <c:pt idx="131">
                  <c:v>180302.24859198401</c:v>
                </c:pt>
                <c:pt idx="132">
                  <c:v>182523.05505358701</c:v>
                </c:pt>
                <c:pt idx="133">
                  <c:v>184580.16909350999</c:v>
                </c:pt>
                <c:pt idx="134">
                  <c:v>186958.294648385</c:v>
                </c:pt>
                <c:pt idx="135">
                  <c:v>189994.878832038</c:v>
                </c:pt>
                <c:pt idx="136">
                  <c:v>193770.84760164801</c:v>
                </c:pt>
                <c:pt idx="137">
                  <c:v>197933.122543512</c:v>
                </c:pt>
                <c:pt idx="138">
                  <c:v>201422.12224031999</c:v>
                </c:pt>
                <c:pt idx="139">
                  <c:v>203663.38078945799</c:v>
                </c:pt>
                <c:pt idx="140">
                  <c:v>204990.612758192</c:v>
                </c:pt>
                <c:pt idx="141">
                  <c:v>206748.57136736999</c:v>
                </c:pt>
                <c:pt idx="142">
                  <c:v>209295.40937085301</c:v>
                </c:pt>
                <c:pt idx="143">
                  <c:v>212451.85815065901</c:v>
                </c:pt>
                <c:pt idx="144">
                  <c:v>216396.111967776</c:v>
                </c:pt>
                <c:pt idx="145">
                  <c:v>220844.24040965101</c:v>
                </c:pt>
                <c:pt idx="146">
                  <c:v>225933.47379674501</c:v>
                </c:pt>
                <c:pt idx="147">
                  <c:v>230796.34813808301</c:v>
                </c:pt>
                <c:pt idx="148">
                  <c:v>234996.59864414801</c:v>
                </c:pt>
                <c:pt idx="149">
                  <c:v>238523.248614749</c:v>
                </c:pt>
                <c:pt idx="150">
                  <c:v>240831.64983174601</c:v>
                </c:pt>
                <c:pt idx="151">
                  <c:v>241823.36137217001</c:v>
                </c:pt>
                <c:pt idx="152">
                  <c:v>241654.328581788</c:v>
                </c:pt>
                <c:pt idx="153">
                  <c:v>241281.050234127</c:v>
                </c:pt>
                <c:pt idx="154">
                  <c:v>241111.312576108</c:v>
                </c:pt>
                <c:pt idx="155">
                  <c:v>241092.36651715901</c:v>
                </c:pt>
                <c:pt idx="156">
                  <c:v>240728.53975529</c:v>
                </c:pt>
                <c:pt idx="157">
                  <c:v>240501.978031537</c:v>
                </c:pt>
                <c:pt idx="158">
                  <c:v>240570.639724901</c:v>
                </c:pt>
                <c:pt idx="159">
                  <c:v>241307.19360002599</c:v>
                </c:pt>
                <c:pt idx="160">
                  <c:v>242344.175950028</c:v>
                </c:pt>
                <c:pt idx="161">
                  <c:v>243543.69255001799</c:v>
                </c:pt>
                <c:pt idx="162">
                  <c:v>244753.153336174</c:v>
                </c:pt>
                <c:pt idx="163">
                  <c:v>246196.185353471</c:v>
                </c:pt>
                <c:pt idx="164">
                  <c:v>247424.34215535401</c:v>
                </c:pt>
                <c:pt idx="165">
                  <c:v>248376.31711066299</c:v>
                </c:pt>
                <c:pt idx="166">
                  <c:v>248615.337677231</c:v>
                </c:pt>
                <c:pt idx="167">
                  <c:v>248594.418183328</c:v>
                </c:pt>
                <c:pt idx="168">
                  <c:v>248597.49952087901</c:v>
                </c:pt>
                <c:pt idx="169">
                  <c:v>248983.64553681001</c:v>
                </c:pt>
                <c:pt idx="170">
                  <c:v>249741.14799445501</c:v>
                </c:pt>
                <c:pt idx="171">
                  <c:v>250705.85453210701</c:v>
                </c:pt>
                <c:pt idx="172">
                  <c:v>251557.412599965</c:v>
                </c:pt>
                <c:pt idx="173">
                  <c:v>252147.441661433</c:v>
                </c:pt>
                <c:pt idx="174">
                  <c:v>252773.26689416199</c:v>
                </c:pt>
                <c:pt idx="175">
                  <c:v>253476.18589584</c:v>
                </c:pt>
                <c:pt idx="176">
                  <c:v>254237.85356669201</c:v>
                </c:pt>
                <c:pt idx="177">
                  <c:v>254675.55676426401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022-48C4-9A90-DE6B6AE658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3049519"/>
        <c:axId val="533061039"/>
      </c:lineChart>
      <c:catAx>
        <c:axId val="533049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061039"/>
        <c:crosses val="autoZero"/>
        <c:auto val="1"/>
        <c:lblAlgn val="ctr"/>
        <c:lblOffset val="100"/>
        <c:noMultiLvlLbl val="0"/>
      </c:catAx>
      <c:valAx>
        <c:axId val="533061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0495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212B4C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Zillow Home Value Index Comparison Oct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Sheet1!$K$184</c:f>
              <c:strCache>
                <c:ptCount val="1"/>
                <c:pt idx="0">
                  <c:v>Zillow Index Oct 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356-499B-9E5B-C6BD872E81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Sheet1!$L$182:$S$182</c:f>
              <c:strCache>
                <c:ptCount val="8"/>
                <c:pt idx="0">
                  <c:v>St. Louis, MO</c:v>
                </c:pt>
                <c:pt idx="1">
                  <c:v>Kansas City, MO</c:v>
                </c:pt>
                <c:pt idx="2">
                  <c:v>Springfield, MO</c:v>
                </c:pt>
                <c:pt idx="3">
                  <c:v>Columbia, MO</c:v>
                </c:pt>
                <c:pt idx="4">
                  <c:v>Joplin, MO</c:v>
                </c:pt>
                <c:pt idx="5">
                  <c:v>Jefferson City, MO</c:v>
                </c:pt>
                <c:pt idx="6">
                  <c:v>St. Joseph, MO</c:v>
                </c:pt>
                <c:pt idx="7">
                  <c:v>Cape Girardeau, MO</c:v>
                </c:pt>
              </c:strCache>
            </c:strRef>
          </c:cat>
          <c:val>
            <c:numRef>
              <c:f>Sheet1!$L$184:$S$184</c:f>
              <c:numCache>
                <c:formatCode>_("$"* #,##0_);_("$"* \(#,##0\);_("$"* "-"??_);_(@_)</c:formatCode>
                <c:ptCount val="8"/>
                <c:pt idx="0">
                  <c:v>251208.83601976</c:v>
                </c:pt>
                <c:pt idx="1">
                  <c:v>301027.21876066498</c:v>
                </c:pt>
                <c:pt idx="2">
                  <c:v>254675.55676426401</c:v>
                </c:pt>
                <c:pt idx="3">
                  <c:v>297107.028656193</c:v>
                </c:pt>
                <c:pt idx="4">
                  <c:v>209952.02195120501</c:v>
                </c:pt>
                <c:pt idx="5">
                  <c:v>249214.399328536</c:v>
                </c:pt>
                <c:pt idx="6">
                  <c:v>189681.98282815501</c:v>
                </c:pt>
                <c:pt idx="7">
                  <c:v>215103.48539324899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56-499B-9E5B-C6BD872E81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31666367"/>
        <c:axId val="31663487"/>
      </c:barChart>
      <c:catAx>
        <c:axId val="31666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63487"/>
        <c:crosses val="autoZero"/>
        <c:auto val="1"/>
        <c:lblAlgn val="ctr"/>
        <c:lblOffset val="100"/>
        <c:noMultiLvlLbl val="0"/>
      </c:catAx>
      <c:valAx>
        <c:axId val="31663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66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212B4C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Zillow Home Value Index - Ch Since Jan 2019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Sheet1!$K$183</c:f>
              <c:strCache>
                <c:ptCount val="1"/>
                <c:pt idx="0">
                  <c:v>Ch Since Jan 2019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61E-4785-8EE0-D63005E8CF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Sheet1!$L$182:$S$182</c:f>
              <c:strCache>
                <c:ptCount val="8"/>
                <c:pt idx="0">
                  <c:v>St. Louis, MO</c:v>
                </c:pt>
                <c:pt idx="1">
                  <c:v>Kansas City, MO</c:v>
                </c:pt>
                <c:pt idx="2">
                  <c:v>Springfield, MO</c:v>
                </c:pt>
                <c:pt idx="3">
                  <c:v>Columbia, MO</c:v>
                </c:pt>
                <c:pt idx="4">
                  <c:v>Joplin, MO</c:v>
                </c:pt>
                <c:pt idx="5">
                  <c:v>Jefferson City, MO</c:v>
                </c:pt>
                <c:pt idx="6">
                  <c:v>St. Joseph, MO</c:v>
                </c:pt>
                <c:pt idx="7">
                  <c:v>Cape Girardeau, MO</c:v>
                </c:pt>
              </c:strCache>
            </c:strRef>
          </c:cat>
          <c:val>
            <c:numRef>
              <c:f>Sheet1!$L$183:$S$183</c:f>
              <c:numCache>
                <c:formatCode>0%</c:formatCode>
                <c:ptCount val="8"/>
                <c:pt idx="0">
                  <c:v>0.4645965350353094</c:v>
                </c:pt>
                <c:pt idx="1">
                  <c:v>0.53519349978078568</c:v>
                </c:pt>
                <c:pt idx="2">
                  <c:v>0.66430014618585487</c:v>
                </c:pt>
                <c:pt idx="3">
                  <c:v>0.56466008626785213</c:v>
                </c:pt>
                <c:pt idx="4">
                  <c:v>0.65145886638692918</c:v>
                </c:pt>
                <c:pt idx="5">
                  <c:v>0.48145717473835781</c:v>
                </c:pt>
                <c:pt idx="6">
                  <c:v>0.47150255813014996</c:v>
                </c:pt>
                <c:pt idx="7">
                  <c:v>0.41605306781113782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1E-4785-8EE0-D63005E8CF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123578095"/>
        <c:axId val="123568015"/>
      </c:barChart>
      <c:catAx>
        <c:axId val="123578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568015"/>
        <c:crosses val="autoZero"/>
        <c:auto val="1"/>
        <c:lblAlgn val="ctr"/>
        <c:lblOffset val="100"/>
        <c:noMultiLvlLbl val="0"/>
      </c:catAx>
      <c:valAx>
        <c:axId val="123568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5780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212B4C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Population Growth Trend</a:t>
            </a:r>
            <a:r>
              <a:rPr lang="en-US" baseline="0"/>
              <a:t> Compariosn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6576832636593534E-2"/>
          <c:y val="0.12784143030374087"/>
          <c:w val="0.83441928018046041"/>
          <c:h val="0.75035824900911585"/>
        </c:manualLayout>
      </c:layout>
      <c:lineChart>
        <c:grouping val="standard"/>
        <c:varyColors val="0"/>
        <c:ser>
          <c:idx val="0"/>
          <c:order val="0"/>
          <c:tx>
            <c:strRef>
              <c:f>'FRED Graph'!$B$128</c:f>
              <c:strCache>
                <c:ptCount val="1"/>
                <c:pt idx="0">
                  <c:v>Springfield MSA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4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6C-48DD-AB76-4A4C9E07D6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Graph'!$A$129:$A$172</c:f>
              <c:numCache>
                <c:formatCode>General</c:formatCode>
                <c:ptCount val="4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</c:numCache>
            </c:numRef>
          </c:cat>
          <c:val>
            <c:numRef>
              <c:f>'FRED Graph'!$B$129:$B$172</c:f>
              <c:numCache>
                <c:formatCode>0%</c:formatCode>
                <c:ptCount val="44"/>
                <c:pt idx="0">
                  <c:v>0</c:v>
                </c:pt>
                <c:pt idx="1">
                  <c:v>7.9178183727357521E-3</c:v>
                </c:pt>
                <c:pt idx="2">
                  <c:v>1.2646890779659969E-2</c:v>
                </c:pt>
                <c:pt idx="3">
                  <c:v>3.0416621627881835E-2</c:v>
                </c:pt>
                <c:pt idx="4">
                  <c:v>4.8622585277722008E-2</c:v>
                </c:pt>
                <c:pt idx="5">
                  <c:v>6.889775938479592E-2</c:v>
                </c:pt>
                <c:pt idx="6">
                  <c:v>8.5995768927870975E-2</c:v>
                </c:pt>
                <c:pt idx="7">
                  <c:v>0.10810852545592109</c:v>
                </c:pt>
                <c:pt idx="8">
                  <c:v>0.12567751200605315</c:v>
                </c:pt>
                <c:pt idx="9">
                  <c:v>0.13815454222579104</c:v>
                </c:pt>
                <c:pt idx="10">
                  <c:v>0.15357710897327004</c:v>
                </c:pt>
                <c:pt idx="11">
                  <c:v>0.18541824302413557</c:v>
                </c:pt>
                <c:pt idx="12">
                  <c:v>0.21441807316357564</c:v>
                </c:pt>
                <c:pt idx="13">
                  <c:v>0.24871060393149991</c:v>
                </c:pt>
                <c:pt idx="14">
                  <c:v>0.28518043824024453</c:v>
                </c:pt>
                <c:pt idx="15">
                  <c:v>0.31623017650056373</c:v>
                </c:pt>
                <c:pt idx="16">
                  <c:v>0.33697246714742346</c:v>
                </c:pt>
                <c:pt idx="17">
                  <c:v>0.36160610880340949</c:v>
                </c:pt>
                <c:pt idx="18">
                  <c:v>0.38382695841504666</c:v>
                </c:pt>
                <c:pt idx="19">
                  <c:v>0.40475455149091255</c:v>
                </c:pt>
                <c:pt idx="20">
                  <c:v>0.42750428511867078</c:v>
                </c:pt>
                <c:pt idx="21">
                  <c:v>0.44664448184808281</c:v>
                </c:pt>
                <c:pt idx="22">
                  <c:v>0.46564570175574049</c:v>
                </c:pt>
                <c:pt idx="23">
                  <c:v>0.48824101669266051</c:v>
                </c:pt>
                <c:pt idx="24">
                  <c:v>0.51599005543630994</c:v>
                </c:pt>
                <c:pt idx="25">
                  <c:v>0.54562686267545835</c:v>
                </c:pt>
                <c:pt idx="26">
                  <c:v>0.58586065257338737</c:v>
                </c:pt>
                <c:pt idx="27">
                  <c:v>0.621322904924412</c:v>
                </c:pt>
                <c:pt idx="28">
                  <c:v>0.645041615837181</c:v>
                </c:pt>
                <c:pt idx="29">
                  <c:v>0.66347534705600775</c:v>
                </c:pt>
                <c:pt idx="30">
                  <c:v>0.68842168656094138</c:v>
                </c:pt>
                <c:pt idx="31">
                  <c:v>0.70060146080081531</c:v>
                </c:pt>
                <c:pt idx="32">
                  <c:v>0.71592751586652059</c:v>
                </c:pt>
                <c:pt idx="33">
                  <c:v>0.73199478064824963</c:v>
                </c:pt>
                <c:pt idx="34">
                  <c:v>0.74430195030806523</c:v>
                </c:pt>
                <c:pt idx="35">
                  <c:v>0.76014916845534986</c:v>
                </c:pt>
                <c:pt idx="36">
                  <c:v>0.76954554579286283</c:v>
                </c:pt>
                <c:pt idx="37">
                  <c:v>0.78608764804891984</c:v>
                </c:pt>
                <c:pt idx="38">
                  <c:v>0.80266449451041555</c:v>
                </c:pt>
                <c:pt idx="39">
                  <c:v>0.8193146898500594</c:v>
                </c:pt>
                <c:pt idx="40">
                  <c:v>0.83901465433376066</c:v>
                </c:pt>
                <c:pt idx="41">
                  <c:v>0.85956006114980155</c:v>
                </c:pt>
                <c:pt idx="42">
                  <c:v>0.87978118871508215</c:v>
                </c:pt>
                <c:pt idx="43">
                  <c:v>0.89569403480597298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66C-48DD-AB76-4A4C9E07D65F}"/>
            </c:ext>
          </c:extLst>
        </c:ser>
        <c:ser>
          <c:idx val="1"/>
          <c:order val="1"/>
          <c:tx>
            <c:strRef>
              <c:f>'FRED Graph'!$C$128</c:f>
              <c:strCache>
                <c:ptCount val="1"/>
                <c:pt idx="0">
                  <c:v>Missouri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dLbl>
              <c:idx val="4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66C-48DD-AB76-4A4C9E07D6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Graph'!$A$129:$A$172</c:f>
              <c:numCache>
                <c:formatCode>General</c:formatCode>
                <c:ptCount val="4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</c:numCache>
            </c:numRef>
          </c:cat>
          <c:val>
            <c:numRef>
              <c:f>'FRED Graph'!$C$129:$C$172</c:f>
              <c:numCache>
                <c:formatCode>0%</c:formatCode>
                <c:ptCount val="44"/>
                <c:pt idx="0">
                  <c:v>0</c:v>
                </c:pt>
                <c:pt idx="1">
                  <c:v>2.0516192106974085E-3</c:v>
                </c:pt>
                <c:pt idx="2">
                  <c:v>1.5207337880838168E-3</c:v>
                </c:pt>
                <c:pt idx="3">
                  <c:v>4.4224198216729071E-3</c:v>
                </c:pt>
                <c:pt idx="4">
                  <c:v>1.0831444183076355E-2</c:v>
                </c:pt>
                <c:pt idx="5">
                  <c:v>1.5908683643893529E-2</c:v>
                </c:pt>
                <c:pt idx="6">
                  <c:v>2.0540978950281286E-2</c:v>
                </c:pt>
                <c:pt idx="7">
                  <c:v>2.737320818550959E-2</c:v>
                </c:pt>
                <c:pt idx="8">
                  <c:v>3.2460606188665198E-2</c:v>
                </c:pt>
                <c:pt idx="9">
                  <c:v>3.5324096103061198E-2</c:v>
                </c:pt>
                <c:pt idx="10">
                  <c:v>4.1528933763459452E-2</c:v>
                </c:pt>
                <c:pt idx="11">
                  <c:v>4.7908498352081219E-2</c:v>
                </c:pt>
                <c:pt idx="12">
                  <c:v>5.5205582484722626E-2</c:v>
                </c:pt>
                <c:pt idx="13">
                  <c:v>6.4159524872784646E-2</c:v>
                </c:pt>
                <c:pt idx="14">
                  <c:v>7.2987094994154678E-2</c:v>
                </c:pt>
                <c:pt idx="15">
                  <c:v>8.1805522427420341E-2</c:v>
                </c:pt>
                <c:pt idx="16">
                  <c:v>9.0598350333992661E-2</c:v>
                </c:pt>
                <c:pt idx="17">
                  <c:v>9.8567726798600486E-2</c:v>
                </c:pt>
                <c:pt idx="18">
                  <c:v>0.10475407591194252</c:v>
                </c:pt>
                <c:pt idx="19">
                  <c:v>0.1110068618921789</c:v>
                </c:pt>
                <c:pt idx="20">
                  <c:v>0.13923684153852345</c:v>
                </c:pt>
                <c:pt idx="21">
                  <c:v>0.1461155968976624</c:v>
                </c:pt>
                <c:pt idx="22">
                  <c:v>0.15295900052946321</c:v>
                </c:pt>
                <c:pt idx="23">
                  <c:v>0.15998424206912443</c:v>
                </c:pt>
                <c:pt idx="24">
                  <c:v>0.16777340599264612</c:v>
                </c:pt>
                <c:pt idx="25">
                  <c:v>0.1764201540603898</c:v>
                </c:pt>
                <c:pt idx="26">
                  <c:v>0.18706711911459761</c:v>
                </c:pt>
                <c:pt idx="27">
                  <c:v>0.19619111550140733</c:v>
                </c:pt>
                <c:pt idx="28">
                  <c:v>0.20356702992259601</c:v>
                </c:pt>
                <c:pt idx="29">
                  <c:v>0.21111929663878204</c:v>
                </c:pt>
                <c:pt idx="30">
                  <c:v>0.21823047944662766</c:v>
                </c:pt>
                <c:pt idx="31">
                  <c:v>0.22129693703694819</c:v>
                </c:pt>
                <c:pt idx="32">
                  <c:v>0.22431300825726952</c:v>
                </c:pt>
                <c:pt idx="33">
                  <c:v>0.22775919216020579</c:v>
                </c:pt>
                <c:pt idx="34">
                  <c:v>0.23103857279794293</c:v>
                </c:pt>
                <c:pt idx="35">
                  <c:v>0.23434639735422791</c:v>
                </c:pt>
                <c:pt idx="36">
                  <c:v>0.23759164528970733</c:v>
                </c:pt>
                <c:pt idx="37">
                  <c:v>0.24165465588344159</c:v>
                </c:pt>
                <c:pt idx="38">
                  <c:v>0.24462176292969118</c:v>
                </c:pt>
                <c:pt idx="39">
                  <c:v>0.2475655053285617</c:v>
                </c:pt>
                <c:pt idx="40">
                  <c:v>0.25039994181186942</c:v>
                </c:pt>
                <c:pt idx="41">
                  <c:v>0.25364397072226819</c:v>
                </c:pt>
                <c:pt idx="42">
                  <c:v>0.25502045320914446</c:v>
                </c:pt>
                <c:pt idx="43">
                  <c:v>0.25887826124763968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66C-48DD-AB76-4A4C9E07D65F}"/>
            </c:ext>
          </c:extLst>
        </c:ser>
        <c:ser>
          <c:idx val="2"/>
          <c:order val="2"/>
          <c:tx>
            <c:strRef>
              <c:f>'FRED Graph'!$D$128</c:f>
              <c:strCache>
                <c:ptCount val="1"/>
                <c:pt idx="0">
                  <c:v>Kansas City MSA</c:v>
                </c:pt>
              </c:strCache>
            </c:strRef>
          </c:tx>
          <c:spPr>
            <a:ln w="28575" cap="rnd">
              <a:solidFill>
                <a:srgbClr val="FEFFFF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dLbls>
            <c:dLbl>
              <c:idx val="4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6C-48DD-AB76-4A4C9E07D6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Graph'!$A$129:$A$172</c:f>
              <c:numCache>
                <c:formatCode>General</c:formatCode>
                <c:ptCount val="4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</c:numCache>
            </c:numRef>
          </c:cat>
          <c:val>
            <c:numRef>
              <c:f>'FRED Graph'!$D$129:$D$172</c:f>
              <c:numCache>
                <c:formatCode>0%</c:formatCode>
                <c:ptCount val="44"/>
                <c:pt idx="0">
                  <c:v>0</c:v>
                </c:pt>
                <c:pt idx="1">
                  <c:v>5.0749525659592454E-3</c:v>
                </c:pt>
                <c:pt idx="2">
                  <c:v>8.0121708439264694E-3</c:v>
                </c:pt>
                <c:pt idx="3">
                  <c:v>9.6167148667853253E-2</c:v>
                </c:pt>
                <c:pt idx="4">
                  <c:v>0.10823325341005163</c:v>
                </c:pt>
                <c:pt idx="5">
                  <c:v>0.1215562283645768</c:v>
                </c:pt>
                <c:pt idx="6">
                  <c:v>0.13527856855443354</c:v>
                </c:pt>
                <c:pt idx="7">
                  <c:v>0.15184243006964016</c:v>
                </c:pt>
                <c:pt idx="8">
                  <c:v>0.16462889927405944</c:v>
                </c:pt>
                <c:pt idx="9">
                  <c:v>0.17129076351097794</c:v>
                </c:pt>
                <c:pt idx="10">
                  <c:v>0.18349702284519842</c:v>
                </c:pt>
                <c:pt idx="11">
                  <c:v>0.19647639299347608</c:v>
                </c:pt>
                <c:pt idx="12">
                  <c:v>0.20884993361494852</c:v>
                </c:pt>
                <c:pt idx="13">
                  <c:v>0.23699689399339618</c:v>
                </c:pt>
                <c:pt idx="14">
                  <c:v>0.25180731606970364</c:v>
                </c:pt>
                <c:pt idx="15">
                  <c:v>0.26402713875153916</c:v>
                </c:pt>
                <c:pt idx="16">
                  <c:v>0.28088185872115723</c:v>
                </c:pt>
                <c:pt idx="17">
                  <c:v>0.29805230328248089</c:v>
                </c:pt>
                <c:pt idx="18">
                  <c:v>0.31321009776159547</c:v>
                </c:pt>
                <c:pt idx="19">
                  <c:v>0.3276573235295448</c:v>
                </c:pt>
                <c:pt idx="20">
                  <c:v>0.34327928590481838</c:v>
                </c:pt>
                <c:pt idx="21">
                  <c:v>0.35784933532061491</c:v>
                </c:pt>
                <c:pt idx="22">
                  <c:v>0.37366871975561855</c:v>
                </c:pt>
                <c:pt idx="23">
                  <c:v>0.43202879046587084</c:v>
                </c:pt>
                <c:pt idx="24">
                  <c:v>0.44496521001336742</c:v>
                </c:pt>
                <c:pt idx="25">
                  <c:v>0.45802596024733511</c:v>
                </c:pt>
                <c:pt idx="26">
                  <c:v>0.47499898274892893</c:v>
                </c:pt>
                <c:pt idx="27">
                  <c:v>0.49228622280360423</c:v>
                </c:pt>
                <c:pt idx="28">
                  <c:v>0.50684195535247367</c:v>
                </c:pt>
                <c:pt idx="29">
                  <c:v>0.52263948772743096</c:v>
                </c:pt>
                <c:pt idx="30">
                  <c:v>0.53673406645738919</c:v>
                </c:pt>
                <c:pt idx="31">
                  <c:v>0.54601441030332176</c:v>
                </c:pt>
                <c:pt idx="32">
                  <c:v>0.55605204105776029</c:v>
                </c:pt>
                <c:pt idx="33">
                  <c:v>0.54830435549232681</c:v>
                </c:pt>
                <c:pt idx="34">
                  <c:v>0.56007357362561838</c:v>
                </c:pt>
                <c:pt idx="35">
                  <c:v>0.57290148639219485</c:v>
                </c:pt>
                <c:pt idx="36">
                  <c:v>0.58899741241468284</c:v>
                </c:pt>
                <c:pt idx="37">
                  <c:v>0.60456286084156052</c:v>
                </c:pt>
                <c:pt idx="38">
                  <c:v>0.61825958137481107</c:v>
                </c:pt>
                <c:pt idx="39">
                  <c:v>0.62883673195660328</c:v>
                </c:pt>
                <c:pt idx="40">
                  <c:v>0.65290338526086078</c:v>
                </c:pt>
                <c:pt idx="41">
                  <c:v>0.65735819143308816</c:v>
                </c:pt>
                <c:pt idx="42">
                  <c:v>0.66435989287969455</c:v>
                </c:pt>
                <c:pt idx="43">
                  <c:v>0.67382484895705397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66C-48DD-AB76-4A4C9E07D65F}"/>
            </c:ext>
          </c:extLst>
        </c:ser>
        <c:ser>
          <c:idx val="3"/>
          <c:order val="3"/>
          <c:tx>
            <c:strRef>
              <c:f>'FRED Graph'!$E$128</c:f>
              <c:strCache>
                <c:ptCount val="1"/>
                <c:pt idx="0">
                  <c:v>St. Louis MSA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4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6C-48DD-AB76-4A4C9E07D6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Graph'!$A$129:$A$172</c:f>
              <c:numCache>
                <c:formatCode>General</c:formatCode>
                <c:ptCount val="4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</c:numCache>
            </c:numRef>
          </c:cat>
          <c:val>
            <c:numRef>
              <c:f>'FRED Graph'!$E$129:$E$172</c:f>
              <c:numCache>
                <c:formatCode>0%</c:formatCode>
                <c:ptCount val="44"/>
                <c:pt idx="0">
                  <c:v>0</c:v>
                </c:pt>
                <c:pt idx="1">
                  <c:v>7.9886592992584049E-4</c:v>
                </c:pt>
                <c:pt idx="2">
                  <c:v>-1.560584594110237E-3</c:v>
                </c:pt>
                <c:pt idx="3">
                  <c:v>-1.8453802981288625E-4</c:v>
                </c:pt>
                <c:pt idx="4">
                  <c:v>4.8051785685041537E-3</c:v>
                </c:pt>
                <c:pt idx="5">
                  <c:v>1.1633884537510575E-2</c:v>
                </c:pt>
                <c:pt idx="6">
                  <c:v>1.7781956734220117E-2</c:v>
                </c:pt>
                <c:pt idx="7">
                  <c:v>2.3773451208664254E-2</c:v>
                </c:pt>
                <c:pt idx="8">
                  <c:v>2.7463812371956831E-2</c:v>
                </c:pt>
                <c:pt idx="9">
                  <c:v>2.8496746019351038E-2</c:v>
                </c:pt>
                <c:pt idx="10">
                  <c:v>3.0895340973953411E-2</c:v>
                </c:pt>
                <c:pt idx="11">
                  <c:v>3.8504139523532377E-2</c:v>
                </c:pt>
                <c:pt idx="12">
                  <c:v>4.2977389298152424E-2</c:v>
                </c:pt>
                <c:pt idx="13">
                  <c:v>4.9344350759661593E-2</c:v>
                </c:pt>
                <c:pt idx="14">
                  <c:v>5.3766473114766233E-2</c:v>
                </c:pt>
                <c:pt idx="15">
                  <c:v>5.8984265936077085E-2</c:v>
                </c:pt>
                <c:pt idx="16">
                  <c:v>6.340279339449717E-2</c:v>
                </c:pt>
                <c:pt idx="17">
                  <c:v>6.7958725792864438E-2</c:v>
                </c:pt>
                <c:pt idx="18">
                  <c:v>7.042642265040544E-2</c:v>
                </c:pt>
                <c:pt idx="19">
                  <c:v>7.4266970608524163E-2</c:v>
                </c:pt>
                <c:pt idx="20">
                  <c:v>7.9121678864683798E-2</c:v>
                </c:pt>
                <c:pt idx="21">
                  <c:v>8.6169673531454771E-2</c:v>
                </c:pt>
                <c:pt idx="22">
                  <c:v>9.1977029409050948E-2</c:v>
                </c:pt>
                <c:pt idx="23">
                  <c:v>9.5988934109138668E-2</c:v>
                </c:pt>
                <c:pt idx="24">
                  <c:v>0.10209666357638691</c:v>
                </c:pt>
                <c:pt idx="25">
                  <c:v>0.10768952395179809</c:v>
                </c:pt>
                <c:pt idx="26">
                  <c:v>0.1150898184936664</c:v>
                </c:pt>
                <c:pt idx="27">
                  <c:v>0.12095589101711202</c:v>
                </c:pt>
                <c:pt idx="28">
                  <c:v>0.12587690514545558</c:v>
                </c:pt>
                <c:pt idx="29">
                  <c:v>0.12999186355050374</c:v>
                </c:pt>
                <c:pt idx="30">
                  <c:v>0.11445951327495485</c:v>
                </c:pt>
                <c:pt idx="31">
                  <c:v>0.11662603767691393</c:v>
                </c:pt>
                <c:pt idx="32">
                  <c:v>0.11733742778751277</c:v>
                </c:pt>
                <c:pt idx="33">
                  <c:v>0.11853772384722649</c:v>
                </c:pt>
                <c:pt idx="34">
                  <c:v>0.12020256044519195</c:v>
                </c:pt>
                <c:pt idx="35">
                  <c:v>0.12193050745162171</c:v>
                </c:pt>
                <c:pt idx="36">
                  <c:v>0.12130619372738471</c:v>
                </c:pt>
                <c:pt idx="37">
                  <c:v>0.12144759299698138</c:v>
                </c:pt>
                <c:pt idx="38">
                  <c:v>0.1207290130930132</c:v>
                </c:pt>
                <c:pt idx="39">
                  <c:v>0.12065591686042487</c:v>
                </c:pt>
                <c:pt idx="40">
                  <c:v>0.12608620801909609</c:v>
                </c:pt>
                <c:pt idx="41">
                  <c:v>0.12343996462621654</c:v>
                </c:pt>
                <c:pt idx="42">
                  <c:v>0.11851016297264394</c:v>
                </c:pt>
                <c:pt idx="43">
                  <c:v>0.1172136035683744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66C-48DD-AB76-4A4C9E07D6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8394543"/>
        <c:axId val="508387343"/>
      </c:lineChart>
      <c:catAx>
        <c:axId val="508394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387343"/>
        <c:crosses val="autoZero"/>
        <c:auto val="1"/>
        <c:lblAlgn val="ctr"/>
        <c:lblOffset val="100"/>
        <c:noMultiLvlLbl val="0"/>
      </c:catAx>
      <c:valAx>
        <c:axId val="508387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394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212B4C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'FRED Graph'!$B$81</c:f>
              <c:strCache>
                <c:ptCount val="1"/>
                <c:pt idx="0">
                  <c:v>Springfield MSA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'FRED Graph'!$A$82:$A$125</c:f>
              <c:numCache>
                <c:formatCode>General</c:formatCode>
                <c:ptCount val="4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</c:numCache>
            </c:numRef>
          </c:cat>
          <c:val>
            <c:numRef>
              <c:f>'FRED Graph'!$B$82:$B$125</c:f>
              <c:numCache>
                <c:formatCode>_(* #,##0_);_(* \(#,##0\);_(* "-"??_);_(@_)</c:formatCode>
                <c:ptCount val="44"/>
                <c:pt idx="0">
                  <c:v>259036</c:v>
                </c:pt>
                <c:pt idx="1">
                  <c:v>261087</c:v>
                </c:pt>
                <c:pt idx="2">
                  <c:v>262312</c:v>
                </c:pt>
                <c:pt idx="3">
                  <c:v>266915</c:v>
                </c:pt>
                <c:pt idx="4">
                  <c:v>271631</c:v>
                </c:pt>
                <c:pt idx="5">
                  <c:v>276883</c:v>
                </c:pt>
                <c:pt idx="6">
                  <c:v>281312</c:v>
                </c:pt>
                <c:pt idx="7">
                  <c:v>287040</c:v>
                </c:pt>
                <c:pt idx="8">
                  <c:v>291591</c:v>
                </c:pt>
                <c:pt idx="9">
                  <c:v>294823</c:v>
                </c:pt>
                <c:pt idx="10">
                  <c:v>298818</c:v>
                </c:pt>
                <c:pt idx="11">
                  <c:v>307066</c:v>
                </c:pt>
                <c:pt idx="12">
                  <c:v>314578</c:v>
                </c:pt>
                <c:pt idx="13">
                  <c:v>323461</c:v>
                </c:pt>
                <c:pt idx="14">
                  <c:v>332908</c:v>
                </c:pt>
                <c:pt idx="15">
                  <c:v>340951</c:v>
                </c:pt>
                <c:pt idx="16">
                  <c:v>346324</c:v>
                </c:pt>
                <c:pt idx="17">
                  <c:v>352705</c:v>
                </c:pt>
                <c:pt idx="18">
                  <c:v>358461</c:v>
                </c:pt>
                <c:pt idx="19">
                  <c:v>363882</c:v>
                </c:pt>
                <c:pt idx="20">
                  <c:v>369775</c:v>
                </c:pt>
                <c:pt idx="21">
                  <c:v>374733</c:v>
                </c:pt>
                <c:pt idx="22">
                  <c:v>379655</c:v>
                </c:pt>
                <c:pt idx="23">
                  <c:v>385508</c:v>
                </c:pt>
                <c:pt idx="24">
                  <c:v>392696</c:v>
                </c:pt>
                <c:pt idx="25">
                  <c:v>400373</c:v>
                </c:pt>
                <c:pt idx="26">
                  <c:v>410795</c:v>
                </c:pt>
                <c:pt idx="27">
                  <c:v>419981</c:v>
                </c:pt>
                <c:pt idx="28">
                  <c:v>426125</c:v>
                </c:pt>
                <c:pt idx="29">
                  <c:v>430900</c:v>
                </c:pt>
                <c:pt idx="30">
                  <c:v>437362</c:v>
                </c:pt>
                <c:pt idx="31">
                  <c:v>440517</c:v>
                </c:pt>
                <c:pt idx="32">
                  <c:v>444487</c:v>
                </c:pt>
                <c:pt idx="33">
                  <c:v>448649</c:v>
                </c:pt>
                <c:pt idx="34">
                  <c:v>451837</c:v>
                </c:pt>
                <c:pt idx="35">
                  <c:v>455942</c:v>
                </c:pt>
                <c:pt idx="36">
                  <c:v>458376</c:v>
                </c:pt>
                <c:pt idx="37">
                  <c:v>462661</c:v>
                </c:pt>
                <c:pt idx="38">
                  <c:v>466955</c:v>
                </c:pt>
                <c:pt idx="39">
                  <c:v>471268</c:v>
                </c:pt>
                <c:pt idx="40">
                  <c:v>476371</c:v>
                </c:pt>
                <c:pt idx="41">
                  <c:v>481693</c:v>
                </c:pt>
                <c:pt idx="42">
                  <c:v>486931</c:v>
                </c:pt>
                <c:pt idx="43">
                  <c:v>491053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63-40B9-994D-624BCD16B9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3893295"/>
        <c:axId val="533894255"/>
      </c:lineChart>
      <c:catAx>
        <c:axId val="533893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894255"/>
        <c:crosses val="autoZero"/>
        <c:auto val="1"/>
        <c:lblAlgn val="ctr"/>
        <c:lblOffset val="100"/>
        <c:noMultiLvlLbl val="0"/>
      </c:catAx>
      <c:valAx>
        <c:axId val="5338942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893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212B4C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'U.S. Employment Trend'!$Z$5</c:f>
              <c:strCache>
                <c:ptCount val="1"/>
                <c:pt idx="0">
                  <c:v>Monthly Change in Employment</c:v>
                </c:pt>
              </c:strCache>
            </c:strRef>
          </c:tx>
          <c:spPr>
            <a:solidFill>
              <a:srgbClr val="104862"/>
            </a:solidFill>
            <a:ln>
              <a:noFill/>
            </a:ln>
            <a:effectLst/>
          </c:spPr>
          <c:invertIfNegative val="0"/>
          <c:dLbls>
            <c:dLbl>
              <c:idx val="3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A9-470A-A4A8-4FFA0E189D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'U.S. Employment Trend'!$X$54:$Y$86</c:f>
              <c:multiLvlStrCache>
                <c:ptCount val="33"/>
                <c:lvl>
                  <c:pt idx="0">
                    <c:v>J</c:v>
                  </c:pt>
                  <c:pt idx="1">
                    <c:v>F</c:v>
                  </c:pt>
                  <c:pt idx="2">
                    <c:v>M</c:v>
                  </c:pt>
                  <c:pt idx="3">
                    <c:v>A</c:v>
                  </c:pt>
                  <c:pt idx="4">
                    <c:v>M</c:v>
                  </c:pt>
                  <c:pt idx="5">
                    <c:v>J</c:v>
                  </c:pt>
                  <c:pt idx="6">
                    <c:v>J</c:v>
                  </c:pt>
                  <c:pt idx="7">
                    <c:v>A</c:v>
                  </c:pt>
                  <c:pt idx="8">
                    <c:v>S</c:v>
                  </c:pt>
                  <c:pt idx="9">
                    <c:v>O</c:v>
                  </c:pt>
                  <c:pt idx="10">
                    <c:v>N</c:v>
                  </c:pt>
                  <c:pt idx="11">
                    <c:v>D</c:v>
                  </c:pt>
                  <c:pt idx="12">
                    <c:v>J</c:v>
                  </c:pt>
                  <c:pt idx="13">
                    <c:v>F</c:v>
                  </c:pt>
                  <c:pt idx="14">
                    <c:v>M</c:v>
                  </c:pt>
                  <c:pt idx="15">
                    <c:v>A</c:v>
                  </c:pt>
                  <c:pt idx="16">
                    <c:v>M</c:v>
                  </c:pt>
                  <c:pt idx="17">
                    <c:v>J</c:v>
                  </c:pt>
                  <c:pt idx="18">
                    <c:v>J</c:v>
                  </c:pt>
                  <c:pt idx="19">
                    <c:v>A</c:v>
                  </c:pt>
                  <c:pt idx="20">
                    <c:v>S</c:v>
                  </c:pt>
                  <c:pt idx="21">
                    <c:v>O</c:v>
                  </c:pt>
                  <c:pt idx="22">
                    <c:v>N</c:v>
                  </c:pt>
                  <c:pt idx="23">
                    <c:v>D</c:v>
                  </c:pt>
                  <c:pt idx="24">
                    <c:v>J</c:v>
                  </c:pt>
                  <c:pt idx="25">
                    <c:v>F</c:v>
                  </c:pt>
                  <c:pt idx="26">
                    <c:v>M</c:v>
                  </c:pt>
                  <c:pt idx="27">
                    <c:v>A</c:v>
                  </c:pt>
                  <c:pt idx="28">
                    <c:v>M</c:v>
                  </c:pt>
                  <c:pt idx="29">
                    <c:v>J</c:v>
                  </c:pt>
                  <c:pt idx="30">
                    <c:v>J</c:v>
                  </c:pt>
                  <c:pt idx="31">
                    <c:v>A</c:v>
                  </c:pt>
                  <c:pt idx="32">
                    <c:v>S</c:v>
                  </c:pt>
                </c:lvl>
                <c:lvl>
                  <c:pt idx="0">
                    <c:v>2022</c:v>
                  </c:pt>
                  <c:pt idx="12">
                    <c:v>2023</c:v>
                  </c:pt>
                  <c:pt idx="24">
                    <c:v>2024</c:v>
                  </c:pt>
                </c:lvl>
              </c:multiLvlStrCache>
            </c:multiLvlStrRef>
          </c:cat>
          <c:val>
            <c:numRef>
              <c:f>'U.S. Employment Trend'!$Z$54:$Z$86</c:f>
              <c:numCache>
                <c:formatCode>_(* #,##0_);_(* \(#,##0\);_(* "-"??_);_(@_)</c:formatCode>
                <c:ptCount val="33"/>
                <c:pt idx="0">
                  <c:v>251000</c:v>
                </c:pt>
                <c:pt idx="1">
                  <c:v>862000</c:v>
                </c:pt>
                <c:pt idx="2">
                  <c:v>494000</c:v>
                </c:pt>
                <c:pt idx="3">
                  <c:v>272000</c:v>
                </c:pt>
                <c:pt idx="4">
                  <c:v>286000</c:v>
                </c:pt>
                <c:pt idx="5">
                  <c:v>420000</c:v>
                </c:pt>
                <c:pt idx="6">
                  <c:v>690000</c:v>
                </c:pt>
                <c:pt idx="7">
                  <c:v>243000</c:v>
                </c:pt>
                <c:pt idx="8">
                  <c:v>255000</c:v>
                </c:pt>
                <c:pt idx="9">
                  <c:v>361000</c:v>
                </c:pt>
                <c:pt idx="10">
                  <c:v>258000</c:v>
                </c:pt>
                <c:pt idx="11">
                  <c:v>136000</c:v>
                </c:pt>
                <c:pt idx="12">
                  <c:v>482000</c:v>
                </c:pt>
                <c:pt idx="13">
                  <c:v>287000</c:v>
                </c:pt>
                <c:pt idx="14">
                  <c:v>146000</c:v>
                </c:pt>
                <c:pt idx="15">
                  <c:v>278000</c:v>
                </c:pt>
                <c:pt idx="16">
                  <c:v>303000</c:v>
                </c:pt>
                <c:pt idx="17">
                  <c:v>240000</c:v>
                </c:pt>
                <c:pt idx="18">
                  <c:v>184000</c:v>
                </c:pt>
                <c:pt idx="19">
                  <c:v>210000</c:v>
                </c:pt>
                <c:pt idx="20">
                  <c:v>246000</c:v>
                </c:pt>
                <c:pt idx="21">
                  <c:v>165000</c:v>
                </c:pt>
                <c:pt idx="22">
                  <c:v>182000</c:v>
                </c:pt>
                <c:pt idx="23">
                  <c:v>290000</c:v>
                </c:pt>
                <c:pt idx="24">
                  <c:v>256000</c:v>
                </c:pt>
                <c:pt idx="25">
                  <c:v>236000</c:v>
                </c:pt>
                <c:pt idx="26">
                  <c:v>310000</c:v>
                </c:pt>
                <c:pt idx="27">
                  <c:v>108000</c:v>
                </c:pt>
                <c:pt idx="28">
                  <c:v>216000</c:v>
                </c:pt>
                <c:pt idx="29">
                  <c:v>118000</c:v>
                </c:pt>
                <c:pt idx="30">
                  <c:v>144000</c:v>
                </c:pt>
                <c:pt idx="31">
                  <c:v>159000</c:v>
                </c:pt>
                <c:pt idx="32">
                  <c:v>254000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A9-470A-A4A8-4FFA0E189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1972256272"/>
        <c:axId val="1972256688"/>
      </c:barChart>
      <c:catAx>
        <c:axId val="197225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2256688"/>
        <c:crosses val="autoZero"/>
        <c:auto val="1"/>
        <c:lblAlgn val="ctr"/>
        <c:lblOffset val="100"/>
        <c:noMultiLvlLbl val="0"/>
      </c:catAx>
      <c:valAx>
        <c:axId val="1972256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2256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212B4C"/>
      </a:solidFill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U.S. Employment Change By Industry </a:t>
            </a:r>
            <a:br>
              <a:rPr lang="en-US" dirty="0"/>
            </a:br>
            <a:r>
              <a:rPr lang="en-US" dirty="0"/>
              <a:t>Jan.</a:t>
            </a:r>
            <a:r>
              <a:rPr lang="en-US" baseline="0" dirty="0"/>
              <a:t> 2020 – Sept. 2024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'BLS Data Series'!$I$42</c:f>
              <c:strCache>
                <c:ptCount val="1"/>
                <c:pt idx="0">
                  <c:v>U.S.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'BLS Data Series'!$H$43:$H$56</c:f>
              <c:strCache>
                <c:ptCount val="14"/>
                <c:pt idx="0">
                  <c:v>Total Non-Farm</c:v>
                </c:pt>
                <c:pt idx="1">
                  <c:v>Mining and Logging</c:v>
                </c:pt>
                <c:pt idx="2">
                  <c:v>Construction</c:v>
                </c:pt>
                <c:pt idx="3">
                  <c:v>Manufacturing</c:v>
                </c:pt>
                <c:pt idx="4">
                  <c:v>Wholesale</c:v>
                </c:pt>
                <c:pt idx="5">
                  <c:v>Retail</c:v>
                </c:pt>
                <c:pt idx="6">
                  <c:v>Transportation and Warehousing</c:v>
                </c:pt>
                <c:pt idx="7">
                  <c:v>Information</c:v>
                </c:pt>
                <c:pt idx="8">
                  <c:v>Financial Activities</c:v>
                </c:pt>
                <c:pt idx="9">
                  <c:v>Professional and Business Services</c:v>
                </c:pt>
                <c:pt idx="10">
                  <c:v>Education and Health Services</c:v>
                </c:pt>
                <c:pt idx="11">
                  <c:v>Leisure and Hospitality</c:v>
                </c:pt>
                <c:pt idx="12">
                  <c:v>Other Services</c:v>
                </c:pt>
                <c:pt idx="13">
                  <c:v>Government</c:v>
                </c:pt>
              </c:strCache>
            </c:strRef>
          </c:cat>
          <c:val>
            <c:numRef>
              <c:f>'BLS Data Series'!$I$43:$I$56</c:f>
              <c:numCache>
                <c:formatCode>0%</c:formatCode>
                <c:ptCount val="14"/>
                <c:pt idx="0">
                  <c:v>4.4763063566707118E-2</c:v>
                </c:pt>
                <c:pt idx="1">
                  <c:v>-7.6923076923076872E-2</c:v>
                </c:pt>
                <c:pt idx="2">
                  <c:v>9.2084432717678188E-2</c:v>
                </c:pt>
                <c:pt idx="3">
                  <c:v>1.0872115760657053E-2</c:v>
                </c:pt>
                <c:pt idx="4">
                  <c:v>4.7244361539765967E-2</c:v>
                </c:pt>
                <c:pt idx="5">
                  <c:v>8.8168758096636157E-3</c:v>
                </c:pt>
                <c:pt idx="6">
                  <c:v>0.13708665073169057</c:v>
                </c:pt>
                <c:pt idx="7">
                  <c:v>3.2792544011045921E-2</c:v>
                </c:pt>
                <c:pt idx="8">
                  <c:v>4.7069472731387174E-2</c:v>
                </c:pt>
                <c:pt idx="9">
                  <c:v>7.175515536064192E-2</c:v>
                </c:pt>
                <c:pt idx="10">
                  <c:v>7.9461554150520142E-2</c:v>
                </c:pt>
                <c:pt idx="11">
                  <c:v>1.0883787320090432E-2</c:v>
                </c:pt>
                <c:pt idx="12">
                  <c:v>-2.8662957342775464E-3</c:v>
                </c:pt>
                <c:pt idx="13">
                  <c:v>2.6462456663887357E-2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DF-4B06-A735-4AE6032246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948952832"/>
        <c:axId val="1948957152"/>
      </c:barChart>
      <c:catAx>
        <c:axId val="194895283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8957152"/>
        <c:crosses val="autoZero"/>
        <c:auto val="1"/>
        <c:lblAlgn val="ctr"/>
        <c:lblOffset val="100"/>
        <c:noMultiLvlLbl val="0"/>
      </c:catAx>
      <c:valAx>
        <c:axId val="19489571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8952832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212B4C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U.S.</a:t>
            </a:r>
            <a:r>
              <a:rPr lang="en-US" sz="2000" baseline="0" dirty="0"/>
              <a:t> Manufacturing Construction Spending</a:t>
            </a:r>
            <a:br>
              <a:rPr lang="en-US" baseline="0" dirty="0"/>
            </a:br>
            <a:r>
              <a:rPr lang="en-US" sz="1050" baseline="0" dirty="0"/>
              <a:t>($ Millions - Annualized Rate)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Sheet7!$B$11</c:f>
              <c:strCache>
                <c:ptCount val="1"/>
                <c:pt idx="0">
                  <c:v> TLMFGCONS 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Sheet7!$A$12:$A$281</c:f>
              <c:numCache>
                <c:formatCode>General</c:formatCode>
                <c:ptCount val="270"/>
                <c:pt idx="0">
                  <c:v>2002</c:v>
                </c:pt>
                <c:pt idx="12">
                  <c:v>2003</c:v>
                </c:pt>
                <c:pt idx="24">
                  <c:v>2004</c:v>
                </c:pt>
                <c:pt idx="36">
                  <c:v>2005</c:v>
                </c:pt>
                <c:pt idx="48">
                  <c:v>2006</c:v>
                </c:pt>
                <c:pt idx="60">
                  <c:v>2007</c:v>
                </c:pt>
                <c:pt idx="72">
                  <c:v>2008</c:v>
                </c:pt>
                <c:pt idx="84">
                  <c:v>2009</c:v>
                </c:pt>
                <c:pt idx="96">
                  <c:v>2010</c:v>
                </c:pt>
                <c:pt idx="108">
                  <c:v>2011</c:v>
                </c:pt>
                <c:pt idx="120">
                  <c:v>2012</c:v>
                </c:pt>
                <c:pt idx="132">
                  <c:v>2013</c:v>
                </c:pt>
                <c:pt idx="144">
                  <c:v>2014</c:v>
                </c:pt>
                <c:pt idx="156">
                  <c:v>2015</c:v>
                </c:pt>
                <c:pt idx="168">
                  <c:v>2016</c:v>
                </c:pt>
                <c:pt idx="180">
                  <c:v>2017</c:v>
                </c:pt>
                <c:pt idx="192">
                  <c:v>2018</c:v>
                </c:pt>
                <c:pt idx="204">
                  <c:v>2019</c:v>
                </c:pt>
                <c:pt idx="216">
                  <c:v>2020</c:v>
                </c:pt>
                <c:pt idx="228">
                  <c:v>2021</c:v>
                </c:pt>
                <c:pt idx="240">
                  <c:v>2022</c:v>
                </c:pt>
                <c:pt idx="252">
                  <c:v>2023</c:v>
                </c:pt>
                <c:pt idx="264">
                  <c:v>2024</c:v>
                </c:pt>
              </c:numCache>
            </c:numRef>
          </c:cat>
          <c:val>
            <c:numRef>
              <c:f>Sheet7!$B$12:$B$281</c:f>
              <c:numCache>
                <c:formatCode>_(* #,##0_);_(* \(#,##0\);_(* "-"??_);_(@_)</c:formatCode>
                <c:ptCount val="270"/>
                <c:pt idx="0">
                  <c:v>28318</c:v>
                </c:pt>
                <c:pt idx="1">
                  <c:v>25977</c:v>
                </c:pt>
                <c:pt idx="2">
                  <c:v>24998</c:v>
                </c:pt>
                <c:pt idx="3">
                  <c:v>24482</c:v>
                </c:pt>
                <c:pt idx="4">
                  <c:v>23862</c:v>
                </c:pt>
                <c:pt idx="5">
                  <c:v>23200</c:v>
                </c:pt>
                <c:pt idx="6">
                  <c:v>22090</c:v>
                </c:pt>
                <c:pt idx="7">
                  <c:v>20837</c:v>
                </c:pt>
                <c:pt idx="8">
                  <c:v>20168</c:v>
                </c:pt>
                <c:pt idx="9">
                  <c:v>20908</c:v>
                </c:pt>
                <c:pt idx="10">
                  <c:v>21004</c:v>
                </c:pt>
                <c:pt idx="11">
                  <c:v>20384</c:v>
                </c:pt>
                <c:pt idx="12">
                  <c:v>19703</c:v>
                </c:pt>
                <c:pt idx="13">
                  <c:v>19817</c:v>
                </c:pt>
                <c:pt idx="14">
                  <c:v>20772</c:v>
                </c:pt>
                <c:pt idx="15">
                  <c:v>20655</c:v>
                </c:pt>
                <c:pt idx="16">
                  <c:v>22157</c:v>
                </c:pt>
                <c:pt idx="17">
                  <c:v>22542</c:v>
                </c:pt>
                <c:pt idx="18">
                  <c:v>21492</c:v>
                </c:pt>
                <c:pt idx="19">
                  <c:v>21551</c:v>
                </c:pt>
                <c:pt idx="20">
                  <c:v>22422</c:v>
                </c:pt>
                <c:pt idx="21">
                  <c:v>22846</c:v>
                </c:pt>
                <c:pt idx="22">
                  <c:v>21988</c:v>
                </c:pt>
                <c:pt idx="23">
                  <c:v>21445</c:v>
                </c:pt>
                <c:pt idx="24">
                  <c:v>21333</c:v>
                </c:pt>
                <c:pt idx="25">
                  <c:v>22321</c:v>
                </c:pt>
                <c:pt idx="26">
                  <c:v>21786</c:v>
                </c:pt>
                <c:pt idx="27">
                  <c:v>21525</c:v>
                </c:pt>
                <c:pt idx="28">
                  <c:v>22258</c:v>
                </c:pt>
                <c:pt idx="29">
                  <c:v>20654</c:v>
                </c:pt>
                <c:pt idx="30">
                  <c:v>22141</c:v>
                </c:pt>
                <c:pt idx="31">
                  <c:v>22661</c:v>
                </c:pt>
                <c:pt idx="32">
                  <c:v>23397</c:v>
                </c:pt>
                <c:pt idx="33">
                  <c:v>25548</c:v>
                </c:pt>
                <c:pt idx="34">
                  <c:v>27631</c:v>
                </c:pt>
                <c:pt idx="35">
                  <c:v>28235</c:v>
                </c:pt>
                <c:pt idx="36">
                  <c:v>27658</c:v>
                </c:pt>
                <c:pt idx="37">
                  <c:v>28136</c:v>
                </c:pt>
                <c:pt idx="38">
                  <c:v>28759</c:v>
                </c:pt>
                <c:pt idx="39">
                  <c:v>28032</c:v>
                </c:pt>
                <c:pt idx="40">
                  <c:v>27179</c:v>
                </c:pt>
                <c:pt idx="41">
                  <c:v>27671</c:v>
                </c:pt>
                <c:pt idx="42">
                  <c:v>27689</c:v>
                </c:pt>
                <c:pt idx="43">
                  <c:v>29207</c:v>
                </c:pt>
                <c:pt idx="44">
                  <c:v>29359</c:v>
                </c:pt>
                <c:pt idx="45">
                  <c:v>29492</c:v>
                </c:pt>
                <c:pt idx="46">
                  <c:v>29791</c:v>
                </c:pt>
                <c:pt idx="47">
                  <c:v>29877</c:v>
                </c:pt>
                <c:pt idx="48">
                  <c:v>30231</c:v>
                </c:pt>
                <c:pt idx="49">
                  <c:v>29424</c:v>
                </c:pt>
                <c:pt idx="50">
                  <c:v>31325</c:v>
                </c:pt>
                <c:pt idx="51">
                  <c:v>32307</c:v>
                </c:pt>
                <c:pt idx="52">
                  <c:v>32184</c:v>
                </c:pt>
                <c:pt idx="53">
                  <c:v>33318</c:v>
                </c:pt>
                <c:pt idx="54">
                  <c:v>32535</c:v>
                </c:pt>
                <c:pt idx="55">
                  <c:v>36248</c:v>
                </c:pt>
                <c:pt idx="56">
                  <c:v>34674</c:v>
                </c:pt>
                <c:pt idx="57">
                  <c:v>32721</c:v>
                </c:pt>
                <c:pt idx="58">
                  <c:v>32686</c:v>
                </c:pt>
                <c:pt idx="59">
                  <c:v>33088</c:v>
                </c:pt>
                <c:pt idx="60">
                  <c:v>33765</c:v>
                </c:pt>
                <c:pt idx="61">
                  <c:v>34876</c:v>
                </c:pt>
                <c:pt idx="62">
                  <c:v>34401</c:v>
                </c:pt>
                <c:pt idx="63">
                  <c:v>36201</c:v>
                </c:pt>
                <c:pt idx="64">
                  <c:v>35682</c:v>
                </c:pt>
                <c:pt idx="65">
                  <c:v>38032</c:v>
                </c:pt>
                <c:pt idx="66">
                  <c:v>41246</c:v>
                </c:pt>
                <c:pt idx="67">
                  <c:v>40845</c:v>
                </c:pt>
                <c:pt idx="68">
                  <c:v>48459</c:v>
                </c:pt>
                <c:pt idx="69">
                  <c:v>49616</c:v>
                </c:pt>
                <c:pt idx="70">
                  <c:v>44624</c:v>
                </c:pt>
                <c:pt idx="71">
                  <c:v>48293</c:v>
                </c:pt>
                <c:pt idx="72">
                  <c:v>48688</c:v>
                </c:pt>
                <c:pt idx="73">
                  <c:v>48550</c:v>
                </c:pt>
                <c:pt idx="74">
                  <c:v>49005</c:v>
                </c:pt>
                <c:pt idx="75">
                  <c:v>50433</c:v>
                </c:pt>
                <c:pt idx="76">
                  <c:v>53107</c:v>
                </c:pt>
                <c:pt idx="77">
                  <c:v>54745</c:v>
                </c:pt>
                <c:pt idx="78">
                  <c:v>52970</c:v>
                </c:pt>
                <c:pt idx="79">
                  <c:v>54884</c:v>
                </c:pt>
                <c:pt idx="80">
                  <c:v>57161</c:v>
                </c:pt>
                <c:pt idx="81">
                  <c:v>59197</c:v>
                </c:pt>
                <c:pt idx="82">
                  <c:v>58739</c:v>
                </c:pt>
                <c:pt idx="83">
                  <c:v>58850</c:v>
                </c:pt>
                <c:pt idx="84">
                  <c:v>64403</c:v>
                </c:pt>
                <c:pt idx="85">
                  <c:v>67038</c:v>
                </c:pt>
                <c:pt idx="86">
                  <c:v>64842</c:v>
                </c:pt>
                <c:pt idx="87">
                  <c:v>64279</c:v>
                </c:pt>
                <c:pt idx="88">
                  <c:v>63751</c:v>
                </c:pt>
                <c:pt idx="89">
                  <c:v>59897</c:v>
                </c:pt>
                <c:pt idx="90">
                  <c:v>58244</c:v>
                </c:pt>
                <c:pt idx="91">
                  <c:v>56118</c:v>
                </c:pt>
                <c:pt idx="92">
                  <c:v>52833</c:v>
                </c:pt>
                <c:pt idx="93">
                  <c:v>52513</c:v>
                </c:pt>
                <c:pt idx="94">
                  <c:v>51349</c:v>
                </c:pt>
                <c:pt idx="95">
                  <c:v>43060</c:v>
                </c:pt>
                <c:pt idx="96">
                  <c:v>45540</c:v>
                </c:pt>
                <c:pt idx="97">
                  <c:v>45685</c:v>
                </c:pt>
                <c:pt idx="98">
                  <c:v>49495</c:v>
                </c:pt>
                <c:pt idx="99">
                  <c:v>46406</c:v>
                </c:pt>
                <c:pt idx="100">
                  <c:v>43685</c:v>
                </c:pt>
                <c:pt idx="101">
                  <c:v>42717</c:v>
                </c:pt>
                <c:pt idx="102">
                  <c:v>41220</c:v>
                </c:pt>
                <c:pt idx="103">
                  <c:v>39610</c:v>
                </c:pt>
                <c:pt idx="104">
                  <c:v>38217</c:v>
                </c:pt>
                <c:pt idx="105">
                  <c:v>36890</c:v>
                </c:pt>
                <c:pt idx="106">
                  <c:v>35195</c:v>
                </c:pt>
                <c:pt idx="107">
                  <c:v>31638</c:v>
                </c:pt>
                <c:pt idx="108">
                  <c:v>30632</c:v>
                </c:pt>
                <c:pt idx="109">
                  <c:v>33266</c:v>
                </c:pt>
                <c:pt idx="110">
                  <c:v>35282</c:v>
                </c:pt>
                <c:pt idx="111">
                  <c:v>34697</c:v>
                </c:pt>
                <c:pt idx="112">
                  <c:v>37489</c:v>
                </c:pt>
                <c:pt idx="113">
                  <c:v>42435</c:v>
                </c:pt>
                <c:pt idx="114">
                  <c:v>41532</c:v>
                </c:pt>
                <c:pt idx="115">
                  <c:v>43769</c:v>
                </c:pt>
                <c:pt idx="116">
                  <c:v>46301</c:v>
                </c:pt>
                <c:pt idx="117">
                  <c:v>45354</c:v>
                </c:pt>
                <c:pt idx="118">
                  <c:v>45782</c:v>
                </c:pt>
                <c:pt idx="119">
                  <c:v>47524</c:v>
                </c:pt>
                <c:pt idx="120">
                  <c:v>44470</c:v>
                </c:pt>
                <c:pt idx="121">
                  <c:v>44955</c:v>
                </c:pt>
                <c:pt idx="122">
                  <c:v>46219</c:v>
                </c:pt>
                <c:pt idx="123">
                  <c:v>46995</c:v>
                </c:pt>
                <c:pt idx="124">
                  <c:v>47170</c:v>
                </c:pt>
                <c:pt idx="125">
                  <c:v>47615</c:v>
                </c:pt>
                <c:pt idx="126">
                  <c:v>48281</c:v>
                </c:pt>
                <c:pt idx="127">
                  <c:v>47882</c:v>
                </c:pt>
                <c:pt idx="128">
                  <c:v>48949</c:v>
                </c:pt>
                <c:pt idx="129">
                  <c:v>49355</c:v>
                </c:pt>
                <c:pt idx="130">
                  <c:v>49048</c:v>
                </c:pt>
                <c:pt idx="131">
                  <c:v>49943</c:v>
                </c:pt>
                <c:pt idx="132">
                  <c:v>49919</c:v>
                </c:pt>
                <c:pt idx="133">
                  <c:v>51348</c:v>
                </c:pt>
                <c:pt idx="134">
                  <c:v>51151</c:v>
                </c:pt>
                <c:pt idx="135">
                  <c:v>50295</c:v>
                </c:pt>
                <c:pt idx="136">
                  <c:v>48701</c:v>
                </c:pt>
                <c:pt idx="137">
                  <c:v>50185</c:v>
                </c:pt>
                <c:pt idx="138">
                  <c:v>55930</c:v>
                </c:pt>
                <c:pt idx="139">
                  <c:v>54929</c:v>
                </c:pt>
                <c:pt idx="140">
                  <c:v>52449</c:v>
                </c:pt>
                <c:pt idx="141">
                  <c:v>53003</c:v>
                </c:pt>
                <c:pt idx="142">
                  <c:v>52965</c:v>
                </c:pt>
                <c:pt idx="143">
                  <c:v>58489</c:v>
                </c:pt>
                <c:pt idx="144">
                  <c:v>55799</c:v>
                </c:pt>
                <c:pt idx="145">
                  <c:v>54342</c:v>
                </c:pt>
                <c:pt idx="146">
                  <c:v>51678</c:v>
                </c:pt>
                <c:pt idx="147">
                  <c:v>54347</c:v>
                </c:pt>
                <c:pt idx="148">
                  <c:v>53669</c:v>
                </c:pt>
                <c:pt idx="149">
                  <c:v>58899</c:v>
                </c:pt>
                <c:pt idx="150">
                  <c:v>58226</c:v>
                </c:pt>
                <c:pt idx="151">
                  <c:v>59770</c:v>
                </c:pt>
                <c:pt idx="152">
                  <c:v>62103</c:v>
                </c:pt>
                <c:pt idx="153">
                  <c:v>71312</c:v>
                </c:pt>
                <c:pt idx="154">
                  <c:v>73732</c:v>
                </c:pt>
                <c:pt idx="155">
                  <c:v>71623</c:v>
                </c:pt>
                <c:pt idx="156">
                  <c:v>76734</c:v>
                </c:pt>
                <c:pt idx="157">
                  <c:v>80278</c:v>
                </c:pt>
                <c:pt idx="158">
                  <c:v>80873</c:v>
                </c:pt>
                <c:pt idx="159">
                  <c:v>82950</c:v>
                </c:pt>
                <c:pt idx="160">
                  <c:v>84416</c:v>
                </c:pt>
                <c:pt idx="161">
                  <c:v>88781</c:v>
                </c:pt>
                <c:pt idx="162">
                  <c:v>83204</c:v>
                </c:pt>
                <c:pt idx="163">
                  <c:v>84409</c:v>
                </c:pt>
                <c:pt idx="164">
                  <c:v>87399</c:v>
                </c:pt>
                <c:pt idx="165">
                  <c:v>85483</c:v>
                </c:pt>
                <c:pt idx="166">
                  <c:v>84173</c:v>
                </c:pt>
                <c:pt idx="167">
                  <c:v>80037</c:v>
                </c:pt>
                <c:pt idx="168">
                  <c:v>77896</c:v>
                </c:pt>
                <c:pt idx="169">
                  <c:v>80033</c:v>
                </c:pt>
                <c:pt idx="170">
                  <c:v>80883</c:v>
                </c:pt>
                <c:pt idx="171">
                  <c:v>80792</c:v>
                </c:pt>
                <c:pt idx="172">
                  <c:v>82046</c:v>
                </c:pt>
                <c:pt idx="173">
                  <c:v>82943</c:v>
                </c:pt>
                <c:pt idx="174">
                  <c:v>82419</c:v>
                </c:pt>
                <c:pt idx="175">
                  <c:v>80772</c:v>
                </c:pt>
                <c:pt idx="176">
                  <c:v>78026</c:v>
                </c:pt>
                <c:pt idx="177">
                  <c:v>75555</c:v>
                </c:pt>
                <c:pt idx="178">
                  <c:v>77386</c:v>
                </c:pt>
                <c:pt idx="179">
                  <c:v>76513</c:v>
                </c:pt>
                <c:pt idx="180">
                  <c:v>72991</c:v>
                </c:pt>
                <c:pt idx="181">
                  <c:v>70057</c:v>
                </c:pt>
                <c:pt idx="182">
                  <c:v>72260</c:v>
                </c:pt>
                <c:pt idx="183">
                  <c:v>71506</c:v>
                </c:pt>
                <c:pt idx="184">
                  <c:v>73857</c:v>
                </c:pt>
                <c:pt idx="185">
                  <c:v>71187</c:v>
                </c:pt>
                <c:pt idx="186">
                  <c:v>70775</c:v>
                </c:pt>
                <c:pt idx="187">
                  <c:v>68311</c:v>
                </c:pt>
                <c:pt idx="188">
                  <c:v>68975</c:v>
                </c:pt>
                <c:pt idx="189">
                  <c:v>69316</c:v>
                </c:pt>
                <c:pt idx="190">
                  <c:v>69901</c:v>
                </c:pt>
                <c:pt idx="191">
                  <c:v>70259</c:v>
                </c:pt>
                <c:pt idx="192">
                  <c:v>69197</c:v>
                </c:pt>
                <c:pt idx="193">
                  <c:v>71863</c:v>
                </c:pt>
                <c:pt idx="194">
                  <c:v>70226</c:v>
                </c:pt>
                <c:pt idx="195">
                  <c:v>70154</c:v>
                </c:pt>
                <c:pt idx="196">
                  <c:v>72110</c:v>
                </c:pt>
                <c:pt idx="197">
                  <c:v>72077</c:v>
                </c:pt>
                <c:pt idx="198">
                  <c:v>70630</c:v>
                </c:pt>
                <c:pt idx="199">
                  <c:v>75098</c:v>
                </c:pt>
                <c:pt idx="200">
                  <c:v>74801</c:v>
                </c:pt>
                <c:pt idx="201">
                  <c:v>73909</c:v>
                </c:pt>
                <c:pt idx="202">
                  <c:v>73623</c:v>
                </c:pt>
                <c:pt idx="203">
                  <c:v>76844</c:v>
                </c:pt>
                <c:pt idx="204">
                  <c:v>77232</c:v>
                </c:pt>
                <c:pt idx="205">
                  <c:v>81008</c:v>
                </c:pt>
                <c:pt idx="206">
                  <c:v>81420</c:v>
                </c:pt>
                <c:pt idx="207">
                  <c:v>82573</c:v>
                </c:pt>
                <c:pt idx="208">
                  <c:v>81226</c:v>
                </c:pt>
                <c:pt idx="209">
                  <c:v>81907</c:v>
                </c:pt>
                <c:pt idx="210">
                  <c:v>82255</c:v>
                </c:pt>
                <c:pt idx="211">
                  <c:v>81836</c:v>
                </c:pt>
                <c:pt idx="212">
                  <c:v>81443</c:v>
                </c:pt>
                <c:pt idx="213">
                  <c:v>79149</c:v>
                </c:pt>
                <c:pt idx="214">
                  <c:v>81457</c:v>
                </c:pt>
                <c:pt idx="215">
                  <c:v>80376</c:v>
                </c:pt>
                <c:pt idx="216">
                  <c:v>79278</c:v>
                </c:pt>
                <c:pt idx="217">
                  <c:v>78552</c:v>
                </c:pt>
                <c:pt idx="218">
                  <c:v>78799</c:v>
                </c:pt>
                <c:pt idx="219">
                  <c:v>74283</c:v>
                </c:pt>
                <c:pt idx="220">
                  <c:v>73302</c:v>
                </c:pt>
                <c:pt idx="221">
                  <c:v>75360</c:v>
                </c:pt>
                <c:pt idx="222">
                  <c:v>75951</c:v>
                </c:pt>
                <c:pt idx="223">
                  <c:v>74842</c:v>
                </c:pt>
                <c:pt idx="224">
                  <c:v>73249</c:v>
                </c:pt>
                <c:pt idx="225">
                  <c:v>74811</c:v>
                </c:pt>
                <c:pt idx="226">
                  <c:v>72929</c:v>
                </c:pt>
                <c:pt idx="227">
                  <c:v>74017</c:v>
                </c:pt>
                <c:pt idx="228">
                  <c:v>76402</c:v>
                </c:pt>
                <c:pt idx="229">
                  <c:v>76365</c:v>
                </c:pt>
                <c:pt idx="230">
                  <c:v>78761</c:v>
                </c:pt>
                <c:pt idx="231">
                  <c:v>76695</c:v>
                </c:pt>
                <c:pt idx="232">
                  <c:v>76821</c:v>
                </c:pt>
                <c:pt idx="233">
                  <c:v>79451</c:v>
                </c:pt>
                <c:pt idx="234">
                  <c:v>81270</c:v>
                </c:pt>
                <c:pt idx="235">
                  <c:v>81765</c:v>
                </c:pt>
                <c:pt idx="236">
                  <c:v>82615</c:v>
                </c:pt>
                <c:pt idx="237">
                  <c:v>86230</c:v>
                </c:pt>
                <c:pt idx="238">
                  <c:v>92683</c:v>
                </c:pt>
                <c:pt idx="239">
                  <c:v>92788</c:v>
                </c:pt>
                <c:pt idx="240">
                  <c:v>98752</c:v>
                </c:pt>
                <c:pt idx="241">
                  <c:v>101150</c:v>
                </c:pt>
                <c:pt idx="242">
                  <c:v>104655</c:v>
                </c:pt>
                <c:pt idx="243">
                  <c:v>112050</c:v>
                </c:pt>
                <c:pt idx="244">
                  <c:v>116888</c:v>
                </c:pt>
                <c:pt idx="245">
                  <c:v>117405</c:v>
                </c:pt>
                <c:pt idx="246">
                  <c:v>127726</c:v>
                </c:pt>
                <c:pt idx="247">
                  <c:v>129659</c:v>
                </c:pt>
                <c:pt idx="248">
                  <c:v>138323</c:v>
                </c:pt>
                <c:pt idx="249">
                  <c:v>139570</c:v>
                </c:pt>
                <c:pt idx="250">
                  <c:v>150372</c:v>
                </c:pt>
                <c:pt idx="251">
                  <c:v>155822</c:v>
                </c:pt>
                <c:pt idx="252">
                  <c:v>163213</c:v>
                </c:pt>
                <c:pt idx="253">
                  <c:v>167812</c:v>
                </c:pt>
                <c:pt idx="254">
                  <c:v>179217</c:v>
                </c:pt>
                <c:pt idx="255">
                  <c:v>194603</c:v>
                </c:pt>
                <c:pt idx="256">
                  <c:v>194667</c:v>
                </c:pt>
                <c:pt idx="257">
                  <c:v>197693</c:v>
                </c:pt>
                <c:pt idx="258">
                  <c:v>196863</c:v>
                </c:pt>
                <c:pt idx="259">
                  <c:v>201375</c:v>
                </c:pt>
                <c:pt idx="260">
                  <c:v>195384</c:v>
                </c:pt>
                <c:pt idx="261">
                  <c:v>202578</c:v>
                </c:pt>
                <c:pt idx="262">
                  <c:v>211990</c:v>
                </c:pt>
                <c:pt idx="263">
                  <c:v>212883</c:v>
                </c:pt>
                <c:pt idx="264">
                  <c:v>223104</c:v>
                </c:pt>
                <c:pt idx="265">
                  <c:v>224419</c:v>
                </c:pt>
                <c:pt idx="266">
                  <c:v>225748</c:v>
                </c:pt>
                <c:pt idx="267">
                  <c:v>231583</c:v>
                </c:pt>
                <c:pt idx="268">
                  <c:v>235406</c:v>
                </c:pt>
                <c:pt idx="269">
                  <c:v>235532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92-4412-9D45-9626005037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21940175"/>
        <c:axId val="1221928175"/>
      </c:lineChart>
      <c:catAx>
        <c:axId val="1221940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928175"/>
        <c:crosses val="autoZero"/>
        <c:auto val="1"/>
        <c:lblAlgn val="ctr"/>
        <c:lblOffset val="100"/>
        <c:noMultiLvlLbl val="0"/>
      </c:catAx>
      <c:valAx>
        <c:axId val="1221928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940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212B4C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Missouri Nonfarm Employment Monthly Change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29124120255482"/>
          <c:y val="0.14018466981925912"/>
          <c:w val="0.86287579838086326"/>
          <c:h val="0.6924385280645843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Revised!$L$3</c:f>
              <c:strCache>
                <c:ptCount val="1"/>
                <c:pt idx="0">
                  <c:v>Monthly Change</c:v>
                </c:pt>
              </c:strCache>
            </c:strRef>
          </c:tx>
          <c:spPr>
            <a:solidFill>
              <a:srgbClr val="156082"/>
            </a:solidFill>
            <a:ln>
              <a:noFill/>
            </a:ln>
            <a:effectLst/>
          </c:spPr>
          <c:invertIfNegative val="0"/>
          <c:dLbls>
            <c:dLbl>
              <c:idx val="3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62-430C-9012-DE141FB63F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Revised!$I$40:$J$73</c:f>
              <c:multiLvlStrCache>
                <c:ptCount val="34"/>
                <c:lvl>
                  <c:pt idx="0">
                    <c:v>J</c:v>
                  </c:pt>
                  <c:pt idx="1">
                    <c:v>F</c:v>
                  </c:pt>
                  <c:pt idx="2">
                    <c:v>M</c:v>
                  </c:pt>
                  <c:pt idx="3">
                    <c:v>A</c:v>
                  </c:pt>
                  <c:pt idx="4">
                    <c:v>M</c:v>
                  </c:pt>
                  <c:pt idx="5">
                    <c:v>J</c:v>
                  </c:pt>
                  <c:pt idx="6">
                    <c:v>J</c:v>
                  </c:pt>
                  <c:pt idx="7">
                    <c:v>A</c:v>
                  </c:pt>
                  <c:pt idx="8">
                    <c:v>S</c:v>
                  </c:pt>
                  <c:pt idx="9">
                    <c:v>O</c:v>
                  </c:pt>
                  <c:pt idx="10">
                    <c:v>N</c:v>
                  </c:pt>
                  <c:pt idx="11">
                    <c:v>D</c:v>
                  </c:pt>
                  <c:pt idx="12">
                    <c:v>J</c:v>
                  </c:pt>
                  <c:pt idx="13">
                    <c:v>F</c:v>
                  </c:pt>
                  <c:pt idx="14">
                    <c:v>M</c:v>
                  </c:pt>
                  <c:pt idx="15">
                    <c:v>A</c:v>
                  </c:pt>
                  <c:pt idx="16">
                    <c:v>M</c:v>
                  </c:pt>
                  <c:pt idx="17">
                    <c:v>J</c:v>
                  </c:pt>
                  <c:pt idx="18">
                    <c:v>J</c:v>
                  </c:pt>
                  <c:pt idx="19">
                    <c:v>A</c:v>
                  </c:pt>
                  <c:pt idx="20">
                    <c:v>S</c:v>
                  </c:pt>
                  <c:pt idx="21">
                    <c:v>O</c:v>
                  </c:pt>
                  <c:pt idx="22">
                    <c:v>N</c:v>
                  </c:pt>
                  <c:pt idx="23">
                    <c:v>D</c:v>
                  </c:pt>
                  <c:pt idx="24">
                    <c:v>J</c:v>
                  </c:pt>
                  <c:pt idx="25">
                    <c:v>F</c:v>
                  </c:pt>
                  <c:pt idx="26">
                    <c:v>M</c:v>
                  </c:pt>
                  <c:pt idx="27">
                    <c:v>A</c:v>
                  </c:pt>
                  <c:pt idx="28">
                    <c:v>M</c:v>
                  </c:pt>
                  <c:pt idx="29">
                    <c:v>J</c:v>
                  </c:pt>
                  <c:pt idx="30">
                    <c:v>J</c:v>
                  </c:pt>
                  <c:pt idx="31">
                    <c:v>A</c:v>
                  </c:pt>
                  <c:pt idx="32">
                    <c:v>S</c:v>
                  </c:pt>
                  <c:pt idx="33">
                    <c:v>O</c:v>
                  </c:pt>
                </c:lvl>
                <c:lvl>
                  <c:pt idx="0">
                    <c:v>2022</c:v>
                  </c:pt>
                  <c:pt idx="12">
                    <c:v>2023</c:v>
                  </c:pt>
                  <c:pt idx="24">
                    <c:v>2024</c:v>
                  </c:pt>
                </c:lvl>
              </c:multiLvlStrCache>
            </c:multiLvlStrRef>
          </c:cat>
          <c:val>
            <c:numRef>
              <c:f>Revised!$L$40:$L$73</c:f>
              <c:numCache>
                <c:formatCode>_(* #,##0_);_(* \(#,##0\);_(* "-"??_);_(@_)</c:formatCode>
                <c:ptCount val="34"/>
                <c:pt idx="0">
                  <c:v>-2800</c:v>
                </c:pt>
                <c:pt idx="1">
                  <c:v>16900</c:v>
                </c:pt>
                <c:pt idx="2">
                  <c:v>3100</c:v>
                </c:pt>
                <c:pt idx="3">
                  <c:v>4200</c:v>
                </c:pt>
                <c:pt idx="4">
                  <c:v>4200</c:v>
                </c:pt>
                <c:pt idx="5">
                  <c:v>5800</c:v>
                </c:pt>
                <c:pt idx="6">
                  <c:v>12600</c:v>
                </c:pt>
                <c:pt idx="7">
                  <c:v>-700</c:v>
                </c:pt>
                <c:pt idx="8">
                  <c:v>4500</c:v>
                </c:pt>
                <c:pt idx="9">
                  <c:v>0</c:v>
                </c:pt>
                <c:pt idx="10">
                  <c:v>3500</c:v>
                </c:pt>
                <c:pt idx="11">
                  <c:v>600</c:v>
                </c:pt>
                <c:pt idx="12">
                  <c:v>15400</c:v>
                </c:pt>
                <c:pt idx="13">
                  <c:v>7700</c:v>
                </c:pt>
                <c:pt idx="14">
                  <c:v>2400</c:v>
                </c:pt>
                <c:pt idx="15">
                  <c:v>-100</c:v>
                </c:pt>
                <c:pt idx="16">
                  <c:v>1100</c:v>
                </c:pt>
                <c:pt idx="17">
                  <c:v>7800</c:v>
                </c:pt>
                <c:pt idx="18">
                  <c:v>6600</c:v>
                </c:pt>
                <c:pt idx="19">
                  <c:v>-14900</c:v>
                </c:pt>
                <c:pt idx="20">
                  <c:v>10000</c:v>
                </c:pt>
                <c:pt idx="21">
                  <c:v>10900</c:v>
                </c:pt>
                <c:pt idx="22">
                  <c:v>6000</c:v>
                </c:pt>
                <c:pt idx="23">
                  <c:v>5400</c:v>
                </c:pt>
                <c:pt idx="24">
                  <c:v>3000</c:v>
                </c:pt>
                <c:pt idx="25">
                  <c:v>10300</c:v>
                </c:pt>
                <c:pt idx="26">
                  <c:v>12000</c:v>
                </c:pt>
                <c:pt idx="27">
                  <c:v>19000</c:v>
                </c:pt>
                <c:pt idx="28">
                  <c:v>12700</c:v>
                </c:pt>
                <c:pt idx="29">
                  <c:v>10400</c:v>
                </c:pt>
                <c:pt idx="30">
                  <c:v>-9100</c:v>
                </c:pt>
                <c:pt idx="31">
                  <c:v>6800</c:v>
                </c:pt>
                <c:pt idx="32">
                  <c:v>-200</c:v>
                </c:pt>
                <c:pt idx="33">
                  <c:v>5400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62-430C-9012-DE141FB63F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-27"/>
        <c:axId val="868026271"/>
        <c:axId val="868030015"/>
      </c:barChart>
      <c:catAx>
        <c:axId val="868026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8030015"/>
        <c:crosses val="autoZero"/>
        <c:auto val="1"/>
        <c:lblAlgn val="ctr"/>
        <c:lblOffset val="100"/>
        <c:noMultiLvlLbl val="0"/>
      </c:catAx>
      <c:valAx>
        <c:axId val="868030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8026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212B4C"/>
      </a:solidFill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2019-2024 Employment Change by Industry Comparison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9368153980752405"/>
          <c:y val="9.212203077125819E-2"/>
          <c:w val="0.47576290463692039"/>
          <c:h val="0.840775760770489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Inds!$C$29</c:f>
              <c:strCache>
                <c:ptCount val="1"/>
                <c:pt idx="0">
                  <c:v>Missouri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7894002789400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26B-4A4B-B526-1D03AF5995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Inds!$B$30:$B$49</c:f>
              <c:strCache>
                <c:ptCount val="20"/>
                <c:pt idx="0">
                  <c:v>Agriculture, Forestry, Fishing and Hunting</c:v>
                </c:pt>
                <c:pt idx="1">
                  <c:v>Mining, Quarrying, and Oil and Gas Extraction</c:v>
                </c:pt>
                <c:pt idx="2">
                  <c:v>Utilities</c:v>
                </c:pt>
                <c:pt idx="3">
                  <c:v>Construction</c:v>
                </c:pt>
                <c:pt idx="4">
                  <c:v>Manufacturing</c:v>
                </c:pt>
                <c:pt idx="5">
                  <c:v>Wholesale Trade</c:v>
                </c:pt>
                <c:pt idx="6">
                  <c:v>Retail Trade</c:v>
                </c:pt>
                <c:pt idx="7">
                  <c:v>Transportation and Warehousing</c:v>
                </c:pt>
                <c:pt idx="8">
                  <c:v>Information</c:v>
                </c:pt>
                <c:pt idx="9">
                  <c:v>Finance and Insurance</c:v>
                </c:pt>
                <c:pt idx="10">
                  <c:v>Real Estate and Rental and Leasing</c:v>
                </c:pt>
                <c:pt idx="11">
                  <c:v>Professional, Scientific, and Technical Services</c:v>
                </c:pt>
                <c:pt idx="12">
                  <c:v>Management of Companies and Enterprises</c:v>
                </c:pt>
                <c:pt idx="13">
                  <c:v>Administrative and Support and Waste Management and Remediation Services</c:v>
                </c:pt>
                <c:pt idx="14">
                  <c:v>Educational Services</c:v>
                </c:pt>
                <c:pt idx="15">
                  <c:v>Health Care and Social Assistance</c:v>
                </c:pt>
                <c:pt idx="16">
                  <c:v>Arts, Entertainment, and Recreation</c:v>
                </c:pt>
                <c:pt idx="17">
                  <c:v>Accommodation and Food Services</c:v>
                </c:pt>
                <c:pt idx="18">
                  <c:v>Other Services (except Public Administration)</c:v>
                </c:pt>
                <c:pt idx="19">
                  <c:v>Government</c:v>
                </c:pt>
              </c:strCache>
            </c:strRef>
          </c:cat>
          <c:val>
            <c:numRef>
              <c:f>Inds!$C$30:$C$49</c:f>
              <c:numCache>
                <c:formatCode>0%;[Red]\ \(0%\)</c:formatCode>
                <c:ptCount val="20"/>
                <c:pt idx="0">
                  <c:v>0.21816277251999999</c:v>
                </c:pt>
                <c:pt idx="1">
                  <c:v>6.0638935876900002E-2</c:v>
                </c:pt>
                <c:pt idx="2">
                  <c:v>1.1679285949999999E-3</c:v>
                </c:pt>
                <c:pt idx="3">
                  <c:v>0.15116572303699999</c:v>
                </c:pt>
                <c:pt idx="4">
                  <c:v>5.9283417249599998E-2</c:v>
                </c:pt>
                <c:pt idx="5">
                  <c:v>4.7494575982700002E-2</c:v>
                </c:pt>
                <c:pt idx="6">
                  <c:v>3.7288086773200001E-3</c:v>
                </c:pt>
                <c:pt idx="7">
                  <c:v>0.12371580481199999</c:v>
                </c:pt>
                <c:pt idx="8">
                  <c:v>7.4145286325900006E-2</c:v>
                </c:pt>
                <c:pt idx="9">
                  <c:v>7.5915883171499998E-2</c:v>
                </c:pt>
                <c:pt idx="10">
                  <c:v>0.10791467551800001</c:v>
                </c:pt>
                <c:pt idx="11">
                  <c:v>6.5743496586700007E-2</c:v>
                </c:pt>
                <c:pt idx="12">
                  <c:v>-8.7826239163999995E-2</c:v>
                </c:pt>
                <c:pt idx="13">
                  <c:v>-1.6970872245200001E-2</c:v>
                </c:pt>
                <c:pt idx="14">
                  <c:v>0.15719328654</c:v>
                </c:pt>
                <c:pt idx="15">
                  <c:v>4.0385631144300001E-2</c:v>
                </c:pt>
                <c:pt idx="16">
                  <c:v>9.2508550143399995E-2</c:v>
                </c:pt>
                <c:pt idx="17">
                  <c:v>-2.7434491094500001E-3</c:v>
                </c:pt>
                <c:pt idx="18">
                  <c:v>8.5493970776700005E-4</c:v>
                </c:pt>
                <c:pt idx="19">
                  <c:v>-3.3237590478500001E-2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6B-4A4B-B526-1D03AF5995C8}"/>
            </c:ext>
          </c:extLst>
        </c:ser>
        <c:ser>
          <c:idx val="1"/>
          <c:order val="1"/>
          <c:tx>
            <c:strRef>
              <c:f>Inds!$D$29</c:f>
              <c:strCache>
                <c:ptCount val="1"/>
                <c:pt idx="0">
                  <c:v>U.S.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Inds!$B$30:$B$49</c:f>
              <c:strCache>
                <c:ptCount val="20"/>
                <c:pt idx="0">
                  <c:v>Agriculture, Forestry, Fishing and Hunting</c:v>
                </c:pt>
                <c:pt idx="1">
                  <c:v>Mining, Quarrying, and Oil and Gas Extraction</c:v>
                </c:pt>
                <c:pt idx="2">
                  <c:v>Utilities</c:v>
                </c:pt>
                <c:pt idx="3">
                  <c:v>Construction</c:v>
                </c:pt>
                <c:pt idx="4">
                  <c:v>Manufacturing</c:v>
                </c:pt>
                <c:pt idx="5">
                  <c:v>Wholesale Trade</c:v>
                </c:pt>
                <c:pt idx="6">
                  <c:v>Retail Trade</c:v>
                </c:pt>
                <c:pt idx="7">
                  <c:v>Transportation and Warehousing</c:v>
                </c:pt>
                <c:pt idx="8">
                  <c:v>Information</c:v>
                </c:pt>
                <c:pt idx="9">
                  <c:v>Finance and Insurance</c:v>
                </c:pt>
                <c:pt idx="10">
                  <c:v>Real Estate and Rental and Leasing</c:v>
                </c:pt>
                <c:pt idx="11">
                  <c:v>Professional, Scientific, and Technical Services</c:v>
                </c:pt>
                <c:pt idx="12">
                  <c:v>Management of Companies and Enterprises</c:v>
                </c:pt>
                <c:pt idx="13">
                  <c:v>Administrative and Support and Waste Management and Remediation Services</c:v>
                </c:pt>
                <c:pt idx="14">
                  <c:v>Educational Services</c:v>
                </c:pt>
                <c:pt idx="15">
                  <c:v>Health Care and Social Assistance</c:v>
                </c:pt>
                <c:pt idx="16">
                  <c:v>Arts, Entertainment, and Recreation</c:v>
                </c:pt>
                <c:pt idx="17">
                  <c:v>Accommodation and Food Services</c:v>
                </c:pt>
                <c:pt idx="18">
                  <c:v>Other Services (except Public Administration)</c:v>
                </c:pt>
                <c:pt idx="19">
                  <c:v>Government</c:v>
                </c:pt>
              </c:strCache>
            </c:strRef>
          </c:cat>
          <c:val>
            <c:numRef>
              <c:f>Inds!$D$30:$D$49</c:f>
              <c:numCache>
                <c:formatCode>0%;[Red]\ \(0%\)</c:formatCode>
                <c:ptCount val="20"/>
                <c:pt idx="0">
                  <c:v>2.6059431292000002E-2</c:v>
                </c:pt>
                <c:pt idx="1">
                  <c:v>-0.118699453233</c:v>
                </c:pt>
                <c:pt idx="2">
                  <c:v>6.7270223514200006E-2</c:v>
                </c:pt>
                <c:pt idx="3">
                  <c:v>8.4725274790399999E-2</c:v>
                </c:pt>
                <c:pt idx="4">
                  <c:v>2.5744025845999999E-2</c:v>
                </c:pt>
                <c:pt idx="5">
                  <c:v>5.0116756640699998E-2</c:v>
                </c:pt>
                <c:pt idx="6">
                  <c:v>-2.57335011476E-3</c:v>
                </c:pt>
                <c:pt idx="7">
                  <c:v>0.198067227707</c:v>
                </c:pt>
                <c:pt idx="8">
                  <c:v>7.3281904130000006E-2</c:v>
                </c:pt>
                <c:pt idx="9">
                  <c:v>6.0324954770200001E-2</c:v>
                </c:pt>
                <c:pt idx="10">
                  <c:v>7.1221234785699999E-2</c:v>
                </c:pt>
                <c:pt idx="11">
                  <c:v>0.15709549384999999</c:v>
                </c:pt>
                <c:pt idx="12">
                  <c:v>8.9553017759500003E-2</c:v>
                </c:pt>
                <c:pt idx="13">
                  <c:v>2.0155073722799999E-2</c:v>
                </c:pt>
                <c:pt idx="14">
                  <c:v>4.2166578043299999E-2</c:v>
                </c:pt>
                <c:pt idx="15">
                  <c:v>8.3367663080299997E-2</c:v>
                </c:pt>
                <c:pt idx="16">
                  <c:v>5.4433528540500001E-2</c:v>
                </c:pt>
                <c:pt idx="17">
                  <c:v>1.49216065176E-2</c:v>
                </c:pt>
                <c:pt idx="18">
                  <c:v>-2.1951860833299999E-2</c:v>
                </c:pt>
                <c:pt idx="19">
                  <c:v>7.9990838975899994E-3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6B-4A4B-B526-1D03AF599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227725519"/>
        <c:axId val="227724559"/>
      </c:barChart>
      <c:catAx>
        <c:axId val="22772551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724559"/>
        <c:crosses val="autoZero"/>
        <c:auto val="1"/>
        <c:lblAlgn val="ctr"/>
        <c:lblOffset val="100"/>
        <c:noMultiLvlLbl val="0"/>
      </c:catAx>
      <c:valAx>
        <c:axId val="227724559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;[Red]\ \(0%\)" sourceLinked="1"/>
        <c:majorTickMark val="none"/>
        <c:minorTickMark val="none"/>
        <c:tickLblPos val="nextTo"/>
        <c:crossAx val="227725519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146106736657921"/>
          <c:y val="0.95013914055722115"/>
          <c:w val="0.21707764654418199"/>
          <c:h val="4.70714591638388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212B4C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2019-2024 Employment Change by Industry Comparison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'[Chart in Microsoft PowerPoint]Inds'!$D$52</c:f>
              <c:strCache>
                <c:ptCount val="1"/>
                <c:pt idx="0">
                  <c:v>U.S.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PowerPoint]Inds'!$B$53:$B$55</c:f>
              <c:strCache>
                <c:ptCount val="3"/>
                <c:pt idx="0">
                  <c:v>Manufacturing</c:v>
                </c:pt>
                <c:pt idx="1">
                  <c:v>Transportation and Warehousing</c:v>
                </c:pt>
                <c:pt idx="2">
                  <c:v>Professional, Scientific, and Technical Services</c:v>
                </c:pt>
              </c:strCache>
            </c:strRef>
          </c:cat>
          <c:val>
            <c:numRef>
              <c:f>'[Chart in Microsoft PowerPoint]Inds'!$D$53:$D$55</c:f>
              <c:numCache>
                <c:formatCode>0.0%</c:formatCode>
                <c:ptCount val="3"/>
                <c:pt idx="0">
                  <c:v>2.5744025845999999E-2</c:v>
                </c:pt>
                <c:pt idx="1">
                  <c:v>0.198067227707</c:v>
                </c:pt>
                <c:pt idx="2">
                  <c:v>0.15709549384999999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A3-4460-96DF-D1604AE5B8F0}"/>
            </c:ext>
          </c:extLst>
        </c:ser>
        <c:ser>
          <c:idx val="0"/>
          <c:order val="1"/>
          <c:tx>
            <c:strRef>
              <c:f>'[Chart in Microsoft PowerPoint]Inds'!$C$52</c:f>
              <c:strCache>
                <c:ptCount val="1"/>
                <c:pt idx="0">
                  <c:v>Missouri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PowerPoint]Inds'!$B$53:$B$55</c:f>
              <c:strCache>
                <c:ptCount val="3"/>
                <c:pt idx="0">
                  <c:v>Manufacturing</c:v>
                </c:pt>
                <c:pt idx="1">
                  <c:v>Transportation and Warehousing</c:v>
                </c:pt>
                <c:pt idx="2">
                  <c:v>Professional, Scientific, and Technical Services</c:v>
                </c:pt>
              </c:strCache>
            </c:strRef>
          </c:cat>
          <c:val>
            <c:numRef>
              <c:f>'[Chart in Microsoft PowerPoint]Inds'!$C$53:$C$55</c:f>
              <c:numCache>
                <c:formatCode>0.0%</c:formatCode>
                <c:ptCount val="3"/>
                <c:pt idx="0">
                  <c:v>5.9283417249599998E-2</c:v>
                </c:pt>
                <c:pt idx="1">
                  <c:v>0.12371580481199999</c:v>
                </c:pt>
                <c:pt idx="2">
                  <c:v>6.5743496586700007E-2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A3-4460-96DF-D1604AE5B8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41278847"/>
        <c:axId val="241280287"/>
      </c:barChart>
      <c:catAx>
        <c:axId val="24127884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1280287"/>
        <c:crosses val="autoZero"/>
        <c:auto val="1"/>
        <c:lblAlgn val="ctr"/>
        <c:lblOffset val="100"/>
        <c:noMultiLvlLbl val="0"/>
      </c:catAx>
      <c:valAx>
        <c:axId val="241280287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241278847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212B4C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Inds!$C$27</c:f>
              <c:strCache>
                <c:ptCount val="1"/>
                <c:pt idx="0">
                  <c:v>2024 Jobs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4267904366790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CF-4B06-BFAC-E1CC90576F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Inds!$B$28:$B$47</c:f>
              <c:strCache>
                <c:ptCount val="20"/>
                <c:pt idx="0">
                  <c:v>Health Care and Social Assistance</c:v>
                </c:pt>
                <c:pt idx="1">
                  <c:v>Government</c:v>
                </c:pt>
                <c:pt idx="2">
                  <c:v>Retail Trade</c:v>
                </c:pt>
                <c:pt idx="3">
                  <c:v>Accommodation and Food Services</c:v>
                </c:pt>
                <c:pt idx="4">
                  <c:v>Manufacturing</c:v>
                </c:pt>
                <c:pt idx="5">
                  <c:v>Transportation and Warehousing</c:v>
                </c:pt>
                <c:pt idx="6">
                  <c:v>Wholesale Trade</c:v>
                </c:pt>
                <c:pt idx="7">
                  <c:v>Construction</c:v>
                </c:pt>
                <c:pt idx="8">
                  <c:v>Other Services (except Public Administration)</c:v>
                </c:pt>
                <c:pt idx="9">
                  <c:v>Administrative and Support Services</c:v>
                </c:pt>
                <c:pt idx="10">
                  <c:v>Professional, Scientific, and Technical Services</c:v>
                </c:pt>
                <c:pt idx="11">
                  <c:v>Finance and Insurance</c:v>
                </c:pt>
                <c:pt idx="12">
                  <c:v>Educational Services</c:v>
                </c:pt>
                <c:pt idx="13">
                  <c:v>Management of Companies and Enterprises</c:v>
                </c:pt>
                <c:pt idx="14">
                  <c:v>Real Estate and Rental and Leasing</c:v>
                </c:pt>
                <c:pt idx="15">
                  <c:v>Information</c:v>
                </c:pt>
                <c:pt idx="16">
                  <c:v>Arts, Entertainment, and Recreation</c:v>
                </c:pt>
                <c:pt idx="17">
                  <c:v>Agriculture, Forestry, Fishing and Hunting</c:v>
                </c:pt>
                <c:pt idx="18">
                  <c:v>Utilities</c:v>
                </c:pt>
                <c:pt idx="19">
                  <c:v>Mining, Quarrying, and Oil and Gas Extraction</c:v>
                </c:pt>
              </c:strCache>
            </c:strRef>
          </c:cat>
          <c:val>
            <c:numRef>
              <c:f>Inds!$C$28:$C$47</c:f>
              <c:numCache>
                <c:formatCode>#,##0;[Red]\ \(#,##0\)</c:formatCode>
                <c:ptCount val="20"/>
                <c:pt idx="0">
                  <c:v>41417.540129100002</c:v>
                </c:pt>
                <c:pt idx="1">
                  <c:v>30626.286210800001</c:v>
                </c:pt>
                <c:pt idx="2">
                  <c:v>26566.8116353</c:v>
                </c:pt>
                <c:pt idx="3">
                  <c:v>20947.545088700001</c:v>
                </c:pt>
                <c:pt idx="4">
                  <c:v>20162.125695700001</c:v>
                </c:pt>
                <c:pt idx="5">
                  <c:v>14431.805183799999</c:v>
                </c:pt>
                <c:pt idx="6">
                  <c:v>11272.1468055</c:v>
                </c:pt>
                <c:pt idx="7">
                  <c:v>11187.8300619</c:v>
                </c:pt>
                <c:pt idx="8">
                  <c:v>10141.8937539</c:v>
                </c:pt>
                <c:pt idx="9">
                  <c:v>10084.897660099999</c:v>
                </c:pt>
                <c:pt idx="10">
                  <c:v>9508.0409534200007</c:v>
                </c:pt>
                <c:pt idx="11">
                  <c:v>8417.4515916700002</c:v>
                </c:pt>
                <c:pt idx="12">
                  <c:v>3927.5518101299999</c:v>
                </c:pt>
                <c:pt idx="13">
                  <c:v>3714.1088893900001</c:v>
                </c:pt>
                <c:pt idx="14">
                  <c:v>3595.1273228099999</c:v>
                </c:pt>
                <c:pt idx="15">
                  <c:v>2707.4856387999998</c:v>
                </c:pt>
                <c:pt idx="16">
                  <c:v>2464.1976549999999</c:v>
                </c:pt>
                <c:pt idx="17">
                  <c:v>681.351763699</c:v>
                </c:pt>
                <c:pt idx="18">
                  <c:v>358.230005613</c:v>
                </c:pt>
                <c:pt idx="19">
                  <c:v>196.484772118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CF-4B06-BFAC-E1CC90576F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878784559"/>
        <c:axId val="878801839"/>
      </c:barChart>
      <c:catAx>
        <c:axId val="878784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8801839"/>
        <c:crosses val="autoZero"/>
        <c:auto val="1"/>
        <c:lblAlgn val="ctr"/>
        <c:lblOffset val="100"/>
        <c:noMultiLvlLbl val="0"/>
      </c:catAx>
      <c:valAx>
        <c:axId val="878801839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[Red]\ \(#,##0\)" sourceLinked="1"/>
        <c:majorTickMark val="none"/>
        <c:minorTickMark val="none"/>
        <c:tickLblPos val="nextTo"/>
        <c:crossAx val="878784559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212B4C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Inds!$C$51</c:f>
              <c:strCache>
                <c:ptCount val="1"/>
                <c:pt idx="0">
                  <c:v>2019 - 2024 Change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Inds!$B$52:$B$71</c:f>
              <c:strCache>
                <c:ptCount val="20"/>
                <c:pt idx="0">
                  <c:v>Health Care and Social Assistance</c:v>
                </c:pt>
                <c:pt idx="1">
                  <c:v>Manufacturing</c:v>
                </c:pt>
                <c:pt idx="2">
                  <c:v>Transportation and Warehousing</c:v>
                </c:pt>
                <c:pt idx="3">
                  <c:v>Construction</c:v>
                </c:pt>
                <c:pt idx="4">
                  <c:v>Retail Trade</c:v>
                </c:pt>
                <c:pt idx="5">
                  <c:v>Administrative and Support Services</c:v>
                </c:pt>
                <c:pt idx="6">
                  <c:v>Real Estate and Rental and Leasing</c:v>
                </c:pt>
                <c:pt idx="7">
                  <c:v>Government</c:v>
                </c:pt>
                <c:pt idx="8">
                  <c:v>Professional, Scientific, and Technical Services</c:v>
                </c:pt>
                <c:pt idx="9">
                  <c:v>Arts, Entertainment, and Recreation</c:v>
                </c:pt>
                <c:pt idx="10">
                  <c:v>Agriculture, Forestry, Fishing and Hunting</c:v>
                </c:pt>
                <c:pt idx="11">
                  <c:v>Accommodation and Food Services</c:v>
                </c:pt>
                <c:pt idx="12">
                  <c:v>Other Services (except Public Administration)</c:v>
                </c:pt>
                <c:pt idx="13">
                  <c:v>Utilities</c:v>
                </c:pt>
                <c:pt idx="14">
                  <c:v>Wholesale Trade</c:v>
                </c:pt>
                <c:pt idx="15">
                  <c:v>Finance and Insurance</c:v>
                </c:pt>
                <c:pt idx="16">
                  <c:v>Mining, Quarrying, and Oil and Gas Extraction</c:v>
                </c:pt>
                <c:pt idx="17">
                  <c:v>Educational Services</c:v>
                </c:pt>
                <c:pt idx="18">
                  <c:v>Management of Companies and Enterprises</c:v>
                </c:pt>
                <c:pt idx="19">
                  <c:v>Information</c:v>
                </c:pt>
              </c:strCache>
            </c:strRef>
          </c:cat>
          <c:val>
            <c:numRef>
              <c:f>Inds!$C$52:$C$71</c:f>
              <c:numCache>
                <c:formatCode>#,##0;[Red]\ \(#,##0\)</c:formatCode>
                <c:ptCount val="20"/>
                <c:pt idx="0">
                  <c:v>3987.1639282800002</c:v>
                </c:pt>
                <c:pt idx="1">
                  <c:v>3200.9087405700002</c:v>
                </c:pt>
                <c:pt idx="2">
                  <c:v>2339.57045991</c:v>
                </c:pt>
                <c:pt idx="3">
                  <c:v>2044.95922455</c:v>
                </c:pt>
                <c:pt idx="4">
                  <c:v>1472.0627165400001</c:v>
                </c:pt>
                <c:pt idx="5">
                  <c:v>657.12955994799995</c:v>
                </c:pt>
                <c:pt idx="6">
                  <c:v>593.64560713499998</c:v>
                </c:pt>
                <c:pt idx="7">
                  <c:v>482.18242192000002</c:v>
                </c:pt>
                <c:pt idx="8">
                  <c:v>405.52510106900002</c:v>
                </c:pt>
                <c:pt idx="9">
                  <c:v>361.74152628100001</c:v>
                </c:pt>
                <c:pt idx="10">
                  <c:v>165.041782579</c:v>
                </c:pt>
                <c:pt idx="11">
                  <c:v>152.955558086</c:v>
                </c:pt>
                <c:pt idx="12">
                  <c:v>111.22400233</c:v>
                </c:pt>
                <c:pt idx="13">
                  <c:v>103.562467883</c:v>
                </c:pt>
                <c:pt idx="14">
                  <c:v>25.6767178104</c:v>
                </c:pt>
                <c:pt idx="15">
                  <c:v>12.6677367374</c:v>
                </c:pt>
                <c:pt idx="16">
                  <c:v>3.6591410119700001</c:v>
                </c:pt>
                <c:pt idx="17">
                  <c:v>-52.300315856499999</c:v>
                </c:pt>
                <c:pt idx="18">
                  <c:v>-122.36077368300001</c:v>
                </c:pt>
                <c:pt idx="19">
                  <c:v>-1078.5578195099999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7C-4DE4-9776-A54A3320D2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878784559"/>
        <c:axId val="878801839"/>
      </c:barChart>
      <c:catAx>
        <c:axId val="8787845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8801839"/>
        <c:crosses val="autoZero"/>
        <c:auto val="1"/>
        <c:lblAlgn val="ctr"/>
        <c:lblOffset val="100"/>
        <c:noMultiLvlLbl val="0"/>
      </c:catAx>
      <c:valAx>
        <c:axId val="878801839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[Red]\ \(#,##0\)" sourceLinked="1"/>
        <c:majorTickMark val="none"/>
        <c:minorTickMark val="none"/>
        <c:tickLblPos val="nextTo"/>
        <c:crossAx val="878784559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212B4C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A6AC64-E0E5-4E9F-85EF-88F6B7C02A0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BB310-ECAD-44F4-944C-41CA493D3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5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B358CB-FEEC-4431-B842-C0FF980EAD9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555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7A60065-16AE-E947-93EA-05A00EA4B0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4753" y="2294791"/>
            <a:ext cx="7656162" cy="1763486"/>
          </a:xfrm>
        </p:spPr>
        <p:txBody>
          <a:bodyPr anchor="b">
            <a:normAutofit/>
          </a:bodyPr>
          <a:lstStyle>
            <a:lvl1pPr algn="r">
              <a:defRPr sz="5200" i="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753" y="4156251"/>
            <a:ext cx="7656162" cy="1321166"/>
          </a:xfrm>
        </p:spPr>
        <p:txBody>
          <a:bodyPr>
            <a:normAutofit/>
          </a:bodyPr>
          <a:lstStyle>
            <a:lvl1pPr marL="0" indent="0" algn="r">
              <a:buNone/>
              <a:defRPr sz="210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096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95B054-29E7-9245-A274-395FB5E822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FCE4-19DC-4F4A-9F75-6D36E23F3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81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606870"/>
            <a:ext cx="10515600" cy="2852737"/>
          </a:xfrm>
        </p:spPr>
        <p:txBody>
          <a:bodyPr anchor="b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CAAAE2-360B-0444-BC9E-2137DEE00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198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9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B656BE-B3CE-0B4A-8CC3-68439187B6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63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733106"/>
            <a:ext cx="10515600" cy="979168"/>
          </a:xfrm>
        </p:spPr>
        <p:txBody>
          <a:bodyPr anchor="b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08597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4F6F4D0-CCDA-2B40-B7CD-5ED2106C7AB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095500" y="5701828"/>
            <a:ext cx="9805988" cy="49894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965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2BF02F-9BA1-514D-A062-60E2097BA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8E1E7A-A122-2C40-8257-8F7336F4DC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6658F9-F9CA-5D48-AEC7-E5B54366B7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B63BF-033D-054C-8A5C-3812DC664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1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bg>
      <p:bgPr>
        <a:solidFill>
          <a:schemeClr val="bg1"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057755-AF4E-5C47-9CB3-3ED81FD90F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65"/>
            <a:ext cx="12192000" cy="695801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058346" y="6356350"/>
            <a:ext cx="3295454" cy="473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51542-429E-44A8-AA7C-227FB63D291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98274" y="402602"/>
            <a:ext cx="5973976" cy="1325563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F44829-53E3-C649-BC8A-28C7D805F93C}"/>
              </a:ext>
            </a:extLst>
          </p:cNvPr>
          <p:cNvSpPr txBox="1"/>
          <p:nvPr userDrawn="1"/>
        </p:nvSpPr>
        <p:spPr>
          <a:xfrm>
            <a:off x="13182600" y="-218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F132C7-40EC-0849-88F8-F9ED10E1D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275" y="1798980"/>
            <a:ext cx="5973975" cy="4773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C8EE678-9A49-C448-B427-F783B84B5B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72263" y="402602"/>
            <a:ext cx="5043487" cy="61696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8646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Header">
    <p:bg>
      <p:bgPr>
        <a:solidFill>
          <a:schemeClr val="bg1"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8505B3-9FD9-8443-8E60-002817309B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98274" y="282682"/>
            <a:ext cx="10755526" cy="1325563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78E49F-C01C-A34F-B607-A18EEB599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86" y="1890926"/>
            <a:ext cx="4534128" cy="43955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BE380D-5B05-7341-81F6-D1DB6D143D0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217228" y="1890926"/>
            <a:ext cx="4527098" cy="43955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31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F0F7AA5-2DF5-3A44-BA3D-CF29FC7D7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C019BE-0C1F-CC4A-AB6C-97F0BD15FE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7B3384-5C60-734E-91FC-AC218BF621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B63BF-033D-054C-8A5C-3812DC66408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406465F-FBA9-C34C-BA12-C32AF7C9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188" y="6096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19E24E4-B343-5C46-8CE5-B556CD4B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5588" y="805543"/>
            <a:ext cx="6172200" cy="5207907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47A21DC-AA5F-E440-8A35-DCBA1A904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2188" y="22098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36D38A05-EB88-BB40-8C45-50BE01B89999}"/>
              </a:ext>
            </a:extLst>
          </p:cNvPr>
          <p:cNvSpPr txBox="1">
            <a:spLocks/>
          </p:cNvSpPr>
          <p:nvPr userDrawn="1"/>
        </p:nvSpPr>
        <p:spPr>
          <a:xfrm>
            <a:off x="10434637" y="6657975"/>
            <a:ext cx="1909761" cy="352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94FCE4-19DC-4F4A-9F75-6D36E23F3191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592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0C6750-6FE2-B042-80B4-0428660AAB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C019BE-0C1F-CC4A-AB6C-97F0BD15FE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7B3384-5C60-734E-91FC-AC218BF621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B63BF-033D-054C-8A5C-3812DC66408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EA43BE-3070-A24E-9022-DBEDB9708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93715"/>
            <a:ext cx="9605963" cy="1325563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8177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5F6926-D6F3-994C-B273-F394EC06B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CC076C-B010-3C4D-A281-3C871C0A58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B63BF-033D-054C-8A5C-3812DC66408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78D6F3-7A4D-A349-B577-B4334E021A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698124"/>
            <a:ext cx="12192000" cy="1555039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tx2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338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A231D1-4542-4843-A968-AC72A13821C0}"/>
              </a:ext>
            </a:extLst>
          </p:cNvPr>
          <p:cNvSpPr/>
          <p:nvPr/>
        </p:nvSpPr>
        <p:spPr>
          <a:xfrm>
            <a:off x="4417678" y="1371599"/>
            <a:ext cx="3423812" cy="5345552"/>
          </a:xfrm>
          <a:prstGeom prst="rect">
            <a:avLst/>
          </a:prstGeom>
          <a:solidFill>
            <a:srgbClr val="398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9803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FA6C7-244C-994B-BC0D-190D57DFF57C}"/>
              </a:ext>
            </a:extLst>
          </p:cNvPr>
          <p:cNvSpPr/>
          <p:nvPr/>
        </p:nvSpPr>
        <p:spPr>
          <a:xfrm>
            <a:off x="4622517" y="2080769"/>
            <a:ext cx="3014133" cy="4423999"/>
          </a:xfrm>
          <a:prstGeom prst="rect">
            <a:avLst/>
          </a:prstGeom>
          <a:solidFill>
            <a:srgbClr val="4E8C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9803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4E6EA2-2EB4-A241-9C33-5D404A6F3A26}"/>
              </a:ext>
            </a:extLst>
          </p:cNvPr>
          <p:cNvSpPr/>
          <p:nvPr/>
        </p:nvSpPr>
        <p:spPr>
          <a:xfrm>
            <a:off x="545590" y="1371599"/>
            <a:ext cx="3423812" cy="5345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9803E"/>
                </a:solidFill>
              </a:rPr>
              <a:t>v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5B4BF4-D2C7-9F47-BC8A-91901241A4F0}"/>
              </a:ext>
            </a:extLst>
          </p:cNvPr>
          <p:cNvSpPr/>
          <p:nvPr userDrawn="1"/>
        </p:nvSpPr>
        <p:spPr>
          <a:xfrm>
            <a:off x="750429" y="2068235"/>
            <a:ext cx="3014133" cy="4436533"/>
          </a:xfrm>
          <a:prstGeom prst="rect">
            <a:avLst/>
          </a:prstGeom>
          <a:solidFill>
            <a:srgbClr val="434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9803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6E8E4AD-603C-F745-9EFA-D6B54D93FEFB}"/>
              </a:ext>
            </a:extLst>
          </p:cNvPr>
          <p:cNvSpPr/>
          <p:nvPr/>
        </p:nvSpPr>
        <p:spPr>
          <a:xfrm>
            <a:off x="8233323" y="1371599"/>
            <a:ext cx="3423812" cy="53455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9803E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D025DD-AF88-6F44-BA4E-D96E2D996E14}"/>
              </a:ext>
            </a:extLst>
          </p:cNvPr>
          <p:cNvSpPr/>
          <p:nvPr userDrawn="1"/>
        </p:nvSpPr>
        <p:spPr>
          <a:xfrm>
            <a:off x="8438162" y="2068235"/>
            <a:ext cx="3014133" cy="4436533"/>
          </a:xfrm>
          <a:prstGeom prst="rect">
            <a:avLst/>
          </a:prstGeom>
          <a:solidFill>
            <a:schemeClr val="accent2">
              <a:lumMod val="60000"/>
              <a:lumOff val="4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9803E"/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5B8AD2-35B9-4C4B-8DC8-4DA21CADE1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5590" y="331916"/>
            <a:ext cx="11111545" cy="1035050"/>
          </a:xfrm>
        </p:spPr>
        <p:txBody>
          <a:bodyPr/>
          <a:lstStyle>
            <a:lvl1pPr marL="0" indent="0">
              <a:buNone/>
              <a:defRPr sz="3200" b="1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CC2914-B1A8-A84E-80AB-31E2E43F1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09376" cy="619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9366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8A1941-8007-7C43-B8DF-89B5C1384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84135"/>
            <a:ext cx="11121570" cy="40618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FCE4-19DC-4F4A-9F75-6D36E23F31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11B996-A0AB-004E-B1C6-F33FBEEE0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75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C71ABD-F786-9E4A-9FAF-57C01E6E7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FCE4-19DC-4F4A-9F75-6D36E23F3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60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C71ABD-F786-9E4A-9FAF-57C01E6E7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FCE4-19DC-4F4A-9F75-6D36E23F319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329682-BE77-BC43-9003-B6C295843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36510"/>
            <a:ext cx="10515600" cy="40618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594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F461F5F-24D4-1B45-91CD-409E8E0FE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FCE4-19DC-4F4A-9F75-6D36E23F3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54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06DE3C3-61AF-2D4A-A16D-BBE827F17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BC5E45-4E2E-5147-ADA8-B02A6E986B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3" y="13335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9576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1812" y="653143"/>
            <a:ext cx="6003926" cy="520790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43138"/>
            <a:ext cx="4195762" cy="36258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FCE4-19DC-4F4A-9F75-6D36E23F3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2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3696CA2-07D4-2048-887B-6CE0D4811B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03C49F-02B2-1044-9B61-E06F043A97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5037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00701" y="748167"/>
            <a:ext cx="6072188" cy="51208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5037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FCE4-19DC-4F4A-9F75-6D36E23F3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3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ADA906E-0079-3740-87F6-40528383D4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122363"/>
            <a:ext cx="12191998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FCE4-19DC-4F4A-9F75-6D36E23F3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4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4DB754-A6A5-2641-90CB-95E3DA09C1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91CC1B-DF50-684C-8699-76805AFF99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FCE4-19DC-4F4A-9F75-6D36E23F3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061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10282237" y="6505575"/>
            <a:ext cx="1909761" cy="352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4FCE4-19DC-4F4A-9F75-6D36E23F3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87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65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6F93E1D-EC30-4548-99DD-78EB8474A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753" y="1649898"/>
            <a:ext cx="7656162" cy="1763486"/>
          </a:xfrm>
        </p:spPr>
        <p:txBody>
          <a:bodyPr>
            <a:normAutofit/>
          </a:bodyPr>
          <a:lstStyle/>
          <a:p>
            <a:r>
              <a:rPr lang="en-US" sz="4000" dirty="0"/>
              <a:t>Economic Outlook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4E761947-131B-484B-AE2B-C0086578F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53" y="3558250"/>
            <a:ext cx="7656162" cy="1321166"/>
          </a:xfrm>
        </p:spPr>
        <p:txBody>
          <a:bodyPr>
            <a:noAutofit/>
          </a:bodyPr>
          <a:lstStyle/>
          <a:p>
            <a:r>
              <a:rPr lang="en-US" sz="2800" i="1" dirty="0"/>
              <a:t>HBA of Greater Springfield</a:t>
            </a:r>
          </a:p>
          <a:p>
            <a:r>
              <a:rPr lang="en-US" sz="2800" i="1" dirty="0"/>
              <a:t>November 21, 2024</a:t>
            </a:r>
          </a:p>
        </p:txBody>
      </p:sp>
    </p:spTree>
    <p:extLst>
      <p:ext uri="{BB962C8B-B14F-4D97-AF65-F5344CB8AC3E}">
        <p14:creationId xmlns:p14="http://schemas.microsoft.com/office/powerpoint/2010/main" val="3619488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0100D-9512-3171-25B0-B49F73AF8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Missouri’s Economy Changed as Well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255F4-CFDA-5ED9-EB31-A8DB222FF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3138"/>
            <a:ext cx="3489841" cy="36258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Outpaced the U.S. in manufacturing, construction, finance.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Kept pace in transportation, information, health.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Fell behind in professional-business services. (Prof-tech, Mgmt. of Companies, Admin and Support).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FA3CAFD-BB56-7E88-44C5-BF9F776B5AC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11813" y="652463"/>
          <a:ext cx="6003925" cy="5934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4206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7B18C-8876-817E-00EE-FCDAC0A50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7640B-DB34-8D59-2078-1B979E6E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Missouri’s Economy Changed as Well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A6AAE1-3651-BDCD-B39A-84679F8E2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3138"/>
            <a:ext cx="3489841" cy="36258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28B54B3-E6B0-AE67-E5A9-5C3CAB5D93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7889164"/>
              </p:ext>
            </p:extLst>
          </p:nvPr>
        </p:nvGraphicFramePr>
        <p:xfrm>
          <a:off x="5611813" y="652463"/>
          <a:ext cx="6003925" cy="5208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1891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9EA57-600B-EC15-9A81-B302304A3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Springfield MSA Employment by Industry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B7D8B-BA8C-A62B-3467-09BAE2459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ABCB3CA-713C-0987-7912-41F61A0150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6243829"/>
              </p:ext>
            </p:extLst>
          </p:nvPr>
        </p:nvGraphicFramePr>
        <p:xfrm>
          <a:off x="5611813" y="652463"/>
          <a:ext cx="6003925" cy="5935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0894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20155-F447-C667-2B92-A3D408123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Springfield MSA Employment Change by Industry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C490BD-A6AB-BACB-6031-EFE98393E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6F7B56B-DFBB-8B3B-5FF6-99B9C03573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5095333"/>
              </p:ext>
            </p:extLst>
          </p:nvPr>
        </p:nvGraphicFramePr>
        <p:xfrm>
          <a:off x="5611813" y="652463"/>
          <a:ext cx="6003925" cy="5889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2457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ABE94-4C3C-C92D-9C3C-A770EDC74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Springfield MSA Industry Specialization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FD313A-8D50-14C3-A30C-031FC1622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7725A9B-F796-B567-B683-32914BB2AD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1180389"/>
              </p:ext>
            </p:extLst>
          </p:nvPr>
        </p:nvGraphicFramePr>
        <p:xfrm>
          <a:off x="5611813" y="652463"/>
          <a:ext cx="6003925" cy="5878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01263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8D579-0FD8-FABC-F6A4-4B52809EE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345350" cy="1600200"/>
          </a:xfrm>
        </p:spPr>
        <p:txBody>
          <a:bodyPr/>
          <a:lstStyle/>
          <a:p>
            <a:r>
              <a:rPr lang="en-US" dirty="0"/>
              <a:t>Springfield Home Values Spiked 2020-22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CDC6A-5F46-9135-D80F-668AF59FF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3138"/>
            <a:ext cx="3345350" cy="362585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837D386-855B-117F-3395-B50412698E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0834000"/>
              </p:ext>
            </p:extLst>
          </p:nvPr>
        </p:nvGraphicFramePr>
        <p:xfrm>
          <a:off x="4583723" y="652463"/>
          <a:ext cx="7032015" cy="5208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53106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D5A6FEE-27C1-E486-1C3E-C918AB1CA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60789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Missouri MSA Home Value Comparison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A41A8E77-1956-9ADB-B3F4-A64F06F775E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30006045"/>
              </p:ext>
            </p:extLst>
          </p:nvPr>
        </p:nvGraphicFramePr>
        <p:xfrm>
          <a:off x="839788" y="1270671"/>
          <a:ext cx="5157787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EFF533C-D0EA-A1D5-BD9B-092A359D0CCF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114802185"/>
              </p:ext>
            </p:extLst>
          </p:nvPr>
        </p:nvGraphicFramePr>
        <p:xfrm>
          <a:off x="6172200" y="1270671"/>
          <a:ext cx="5183188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22252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430D2-7A5D-0264-1CA6-0121E375A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Springfield Population Trends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4904D44-8E7F-25E0-CAC6-284F17185761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955925194"/>
              </p:ext>
            </p:extLst>
          </p:nvPr>
        </p:nvGraphicFramePr>
        <p:xfrm>
          <a:off x="6172200" y="1586706"/>
          <a:ext cx="5183188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EFDFCA00-4FCC-1835-08F9-FFE81F10604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53332239"/>
              </p:ext>
            </p:extLst>
          </p:nvPr>
        </p:nvGraphicFramePr>
        <p:xfrm>
          <a:off x="839788" y="1586706"/>
          <a:ext cx="5157787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37593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499200-4A80-C0A6-9739-1CB8041E7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economy is normalizing and should continue to do so into 2025.</a:t>
            </a:r>
          </a:p>
          <a:p>
            <a:endParaRPr lang="en-US" dirty="0"/>
          </a:p>
          <a:p>
            <a:r>
              <a:rPr lang="en-US" dirty="0"/>
              <a:t>We have seen changes in the industry mix nationally.</a:t>
            </a:r>
          </a:p>
          <a:p>
            <a:endParaRPr lang="en-US" dirty="0"/>
          </a:p>
          <a:p>
            <a:r>
              <a:rPr lang="en-US" dirty="0"/>
              <a:t>Missouri and the Springfield Area are in (mostly) in a good position to benefit from this shift.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68E98B2-8641-18A6-03D7-FF563683E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Key Takeaways</a:t>
            </a:r>
          </a:p>
        </p:txBody>
      </p:sp>
    </p:spTree>
    <p:extLst>
      <p:ext uri="{BB962C8B-B14F-4D97-AF65-F5344CB8AC3E}">
        <p14:creationId xmlns:p14="http://schemas.microsoft.com/office/powerpoint/2010/main" val="311885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B2B325-88A3-8AC9-1BCE-7245456C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Economy is Normalizing: </a:t>
            </a:r>
            <a:r>
              <a:rPr lang="en-US" sz="3600" dirty="0">
                <a:solidFill>
                  <a:schemeClr val="accent3"/>
                </a:solidFill>
              </a:rPr>
              <a:t>Inflation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BDF5C-F3C2-40E1-9F5F-56B88F81F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spiking in 2022, inflation has slowly retreated.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October inflation rate was 2.6%.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still above the Fed’s target of 2%, but there is a belief that the downward trend will continue.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0E3C9E-ADD9-1AFA-6530-90A058062A09}"/>
              </a:ext>
            </a:extLst>
          </p:cNvPr>
          <p:cNvSpPr txBox="1"/>
          <p:nvPr/>
        </p:nvSpPr>
        <p:spPr>
          <a:xfrm>
            <a:off x="148856" y="6294474"/>
            <a:ext cx="4986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Bureau of Labor Statistics</a:t>
            </a:r>
          </a:p>
        </p:txBody>
      </p:sp>
      <p:pic>
        <p:nvPicPr>
          <p:cNvPr id="1027" name="Chart 1">
            <a:extLst>
              <a:ext uri="{FF2B5EF4-FFF2-40B4-BE49-F238E27FC236}">
                <a16:creationId xmlns:a16="http://schemas.microsoft.com/office/drawing/2014/main" id="{C7FEA3F5-C081-FB9D-47EA-85D4F1027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317" y="996950"/>
            <a:ext cx="6484486" cy="474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609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F437F-09C5-31D0-62CB-ADD68864B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02383"/>
          </a:xfrm>
        </p:spPr>
        <p:txBody>
          <a:bodyPr>
            <a:normAutofit/>
          </a:bodyPr>
          <a:lstStyle/>
          <a:p>
            <a:r>
              <a:rPr lang="en-US" sz="2400" dirty="0"/>
              <a:t>Fed Hiked Interest Rates to Fight Inflation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FCD034-ADA8-C425-3505-177561D429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9406" y="1111572"/>
            <a:ext cx="6010643" cy="4175535"/>
          </a:xfrm>
          <a:ln>
            <a:solidFill>
              <a:schemeClr val="tx1"/>
            </a:solidFill>
          </a:ln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CC4FD72D-E04F-56EA-EB52-EF554618E03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51756" y="1116222"/>
            <a:ext cx="6040244" cy="4170117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3750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AA18A4DA-BA3D-CAFC-21EC-AF0917336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427412" cy="1600200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Will This Leave Mortgage Rates?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21E1C5D4-B352-39BF-056B-BA5416482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0182" y="717885"/>
            <a:ext cx="6682846" cy="5495345"/>
          </a:xfrm>
          <a:ln>
            <a:solidFill>
              <a:schemeClr val="tx1"/>
            </a:solidFill>
          </a:ln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F8ED01E-1B60-37A7-054D-BA551498C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3138"/>
            <a:ext cx="3427412" cy="36258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88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B2B325-88A3-8AC9-1BCE-7245456C3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409995" cy="16002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Economy is Normalizing: </a:t>
            </a:r>
            <a:r>
              <a:rPr lang="en-US" sz="3600" dirty="0">
                <a:solidFill>
                  <a:schemeClr val="accent3"/>
                </a:solidFill>
              </a:rPr>
              <a:t>Gross Domestic Product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47FCD9-BB39-47E2-F6C0-8FC3C0377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64464"/>
            <a:ext cx="3409995" cy="310452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GDP remained mostly strong post-pandemic.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446A7D-A6B1-FEC3-0776-59CCC98700E0}"/>
              </a:ext>
            </a:extLst>
          </p:cNvPr>
          <p:cNvSpPr txBox="1"/>
          <p:nvPr/>
        </p:nvSpPr>
        <p:spPr>
          <a:xfrm>
            <a:off x="148856" y="6294474"/>
            <a:ext cx="4986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Bureau of Economic Analysis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0B5E6-0E76-D1D1-80F4-870A4E6C0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695AA13D-B61E-3646-B0F8-FFD985DA6670}"/>
              </a:ext>
            </a:extLst>
          </p:cNvPr>
          <p:cNvGraphicFramePr>
            <a:graphicFrameLocks/>
          </p:cNvGraphicFramePr>
          <p:nvPr/>
        </p:nvGraphicFramePr>
        <p:xfrm>
          <a:off x="4719837" y="652463"/>
          <a:ext cx="6895902" cy="5208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02179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B2B325-88A3-8AC9-1BCE-7245456C3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349035" cy="1600200"/>
          </a:xfrm>
        </p:spPr>
        <p:txBody>
          <a:bodyPr>
            <a:normAutofit/>
          </a:bodyPr>
          <a:lstStyle/>
          <a:p>
            <a:r>
              <a:rPr lang="en-US" sz="3600" dirty="0"/>
              <a:t>Economy is Normalizing: </a:t>
            </a:r>
            <a:r>
              <a:rPr lang="en-US" sz="3600" dirty="0">
                <a:solidFill>
                  <a:schemeClr val="accent3"/>
                </a:solidFill>
              </a:rPr>
              <a:t>Employment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6E5B88-36F2-0CD0-DFD3-C30970E94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3138"/>
            <a:ext cx="3751066" cy="36258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seeing a clear slowing in the rate of job creation relative to a few years ago.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But even the slower pace we have seen in 2024, is above pre-pandemic levels (2018-2019)</a:t>
            </a:r>
            <a:br>
              <a:rPr lang="en-US" dirty="0"/>
            </a:br>
            <a:br>
              <a:rPr lang="en-US" dirty="0"/>
            </a:br>
            <a:r>
              <a:rPr lang="en-US" sz="1800" dirty="0"/>
              <a:t>	</a:t>
            </a:r>
            <a:r>
              <a:rPr lang="en-US" sz="1100" dirty="0"/>
              <a:t>2018-19 179,000 a month</a:t>
            </a:r>
            <a:br>
              <a:rPr lang="en-US" sz="1100" dirty="0"/>
            </a:br>
            <a:r>
              <a:rPr lang="en-US" sz="1100" dirty="0"/>
              <a:t>	2024 thru Sept. 200,000 a 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380B23-ED06-1FE8-5190-E9199C1748B9}"/>
              </a:ext>
            </a:extLst>
          </p:cNvPr>
          <p:cNvSpPr txBox="1"/>
          <p:nvPr/>
        </p:nvSpPr>
        <p:spPr>
          <a:xfrm>
            <a:off x="148856" y="6294474"/>
            <a:ext cx="4986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Bureau of Labor Statistics</a:t>
            </a:r>
          </a:p>
        </p:txBody>
      </p:sp>
      <p:graphicFrame>
        <p:nvGraphicFramePr>
          <p:cNvPr id="9" name="Content Placeholder 10">
            <a:extLst>
              <a:ext uri="{FF2B5EF4-FFF2-40B4-BE49-F238E27FC236}">
                <a16:creationId xmlns:a16="http://schemas.microsoft.com/office/drawing/2014/main" id="{4F1483C0-E384-D518-C24A-8ACF469C4549}"/>
              </a:ext>
            </a:extLst>
          </p:cNvPr>
          <p:cNvGraphicFramePr>
            <a:graphicFrameLocks/>
          </p:cNvGraphicFramePr>
          <p:nvPr/>
        </p:nvGraphicFramePr>
        <p:xfrm>
          <a:off x="4880727" y="697691"/>
          <a:ext cx="6815943" cy="4845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4457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F7678B-9FE8-6BCF-C417-E499B52D0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083626" cy="1600200"/>
          </a:xfrm>
        </p:spPr>
        <p:txBody>
          <a:bodyPr/>
          <a:lstStyle/>
          <a:p>
            <a:r>
              <a:rPr lang="en-US" dirty="0"/>
              <a:t>The Economy Did Undergo Some Change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E43FCC-D09D-BE62-A79C-922120BCF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3138"/>
            <a:ext cx="3083626" cy="36258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Overall employment growth was up 4%.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industries saw some significant change.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Transportation &amp;Warehousing +14%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Professional, Scientific Tech. </a:t>
            </a:r>
            <a:r>
              <a:rPr lang="en-US" dirty="0" err="1"/>
              <a:t>Svcs</a:t>
            </a:r>
            <a:r>
              <a:rPr lang="en-US" dirty="0"/>
              <a:t>. +7%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Manufacturing growth was modest, but it had lost over 3 million jobs since 2001.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CD4917-B06E-9064-C04A-D2E4FE72DBB8}"/>
              </a:ext>
            </a:extLst>
          </p:cNvPr>
          <p:cNvSpPr txBox="1"/>
          <p:nvPr/>
        </p:nvSpPr>
        <p:spPr>
          <a:xfrm>
            <a:off x="148856" y="6294474"/>
            <a:ext cx="3774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Lightcast</a:t>
            </a:r>
            <a:endParaRPr lang="en-US" sz="1200" dirty="0"/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AB54D600-6888-01D9-AF49-26350C7508A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34337" y="652463"/>
          <a:ext cx="6581401" cy="5768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3055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80CB6-79D5-5E12-583E-DB0898C7F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009198" cy="1600200"/>
          </a:xfrm>
        </p:spPr>
        <p:txBody>
          <a:bodyPr>
            <a:normAutofit fontScale="90000"/>
          </a:bodyPr>
          <a:lstStyle/>
          <a:p>
            <a:r>
              <a:rPr lang="en-US" dirty="0"/>
              <a:t>Manufacturing Construction Boom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5D747-1A3F-E45A-656B-F9987B8B5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3138"/>
            <a:ext cx="3009198" cy="36258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has been an unprecedented jump in investment in U.S. manufacturing.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3C742DD-AE1E-CE2D-37AE-5AEB482E0F5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74289" y="652463"/>
          <a:ext cx="7341450" cy="5208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BBB9801-F5A5-CC5C-EFFD-DF2EC28CF8BE}"/>
              </a:ext>
            </a:extLst>
          </p:cNvPr>
          <p:cNvSpPr txBox="1"/>
          <p:nvPr/>
        </p:nvSpPr>
        <p:spPr>
          <a:xfrm>
            <a:off x="148856" y="6294474"/>
            <a:ext cx="4986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U.S. Census Bureau</a:t>
            </a:r>
          </a:p>
        </p:txBody>
      </p:sp>
    </p:spTree>
    <p:extLst>
      <p:ext uri="{BB962C8B-B14F-4D97-AF65-F5344CB8AC3E}">
        <p14:creationId xmlns:p14="http://schemas.microsoft.com/office/powerpoint/2010/main" val="2857867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052B4-4AD9-932B-A993-E16EBAAB0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341794" cy="1600200"/>
          </a:xfrm>
        </p:spPr>
        <p:txBody>
          <a:bodyPr>
            <a:normAutofit fontScale="90000"/>
          </a:bodyPr>
          <a:lstStyle/>
          <a:p>
            <a:r>
              <a:rPr lang="en-US" dirty="0"/>
              <a:t>Missouri Employment Has Been Strong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88569-C733-E620-451D-E3B9A087C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78812"/>
            <a:ext cx="3341794" cy="32901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the year ending October, Missouri has added 81,700 jobs.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5 states have added more.</a:t>
            </a:r>
          </a:p>
        </p:txBody>
      </p:sp>
      <p:graphicFrame>
        <p:nvGraphicFramePr>
          <p:cNvPr id="6" name="Content Placeholder 8">
            <a:extLst>
              <a:ext uri="{FF2B5EF4-FFF2-40B4-BE49-F238E27FC236}">
                <a16:creationId xmlns:a16="http://schemas.microsoft.com/office/drawing/2014/main" id="{D7638732-1878-7F19-843B-CE743178C3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8695607"/>
              </p:ext>
            </p:extLst>
          </p:nvPr>
        </p:nvGraphicFramePr>
        <p:xfrm>
          <a:off x="4431028" y="961408"/>
          <a:ext cx="7102499" cy="5048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4584335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">
  <a:themeElements>
    <a:clrScheme name="Custom 10">
      <a:dk1>
        <a:srgbClr val="212B4C"/>
      </a:dk1>
      <a:lt1>
        <a:srgbClr val="FFFFFF"/>
      </a:lt1>
      <a:dk2>
        <a:srgbClr val="3E3F3E"/>
      </a:dk2>
      <a:lt2>
        <a:srgbClr val="FEFFFF"/>
      </a:lt2>
      <a:accent1>
        <a:srgbClr val="74AA57"/>
      </a:accent1>
      <a:accent2>
        <a:srgbClr val="E5FAFD"/>
      </a:accent2>
      <a:accent3>
        <a:srgbClr val="0CBEDE"/>
      </a:accent3>
      <a:accent4>
        <a:srgbClr val="C00000"/>
      </a:accent4>
      <a:accent5>
        <a:srgbClr val="FFC000"/>
      </a:accent5>
      <a:accent6>
        <a:srgbClr val="CBCAC9"/>
      </a:accent6>
      <a:hlink>
        <a:srgbClr val="0CBEDE"/>
      </a:hlink>
      <a:folHlink>
        <a:srgbClr val="74AA57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Template (4)  -  Read-Only" id="{FD02DF5E-5609-42A7-BDEC-1425A2DDDB73}" vid="{8277F644-D75C-4334-969B-F0A23776F9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">
    <a:dk1>
      <a:srgbClr val="212B4C"/>
    </a:dk1>
    <a:lt1>
      <a:srgbClr val="FFFFFF"/>
    </a:lt1>
    <a:dk2>
      <a:srgbClr val="3E3F3E"/>
    </a:dk2>
    <a:lt2>
      <a:srgbClr val="FEFFFF"/>
    </a:lt2>
    <a:accent1>
      <a:srgbClr val="E5FAFD"/>
    </a:accent1>
    <a:accent2>
      <a:srgbClr val="0CBEDE"/>
    </a:accent2>
    <a:accent3>
      <a:srgbClr val="74AA57"/>
    </a:accent3>
    <a:accent4>
      <a:srgbClr val="3E3F3E"/>
    </a:accent4>
    <a:accent5>
      <a:srgbClr val="38803E"/>
    </a:accent5>
    <a:accent6>
      <a:srgbClr val="CBCAC9"/>
    </a:accent6>
    <a:hlink>
      <a:srgbClr val="3C78F8"/>
    </a:hlink>
    <a:folHlink>
      <a:srgbClr val="2179FF"/>
    </a:folHlink>
  </a:clrScheme>
  <a:fontScheme name="Century Gothic">
    <a:majorFont>
      <a:latin typeface="Century Gothic" panose="020F03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 panose="020F03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4">
    <a:dk1>
      <a:srgbClr val="212B4C"/>
    </a:dk1>
    <a:lt1>
      <a:srgbClr val="FFFFFF"/>
    </a:lt1>
    <a:dk2>
      <a:srgbClr val="3E3F3E"/>
    </a:dk2>
    <a:lt2>
      <a:srgbClr val="FEFFFF"/>
    </a:lt2>
    <a:accent1>
      <a:srgbClr val="E5FAFD"/>
    </a:accent1>
    <a:accent2>
      <a:srgbClr val="0CBEDE"/>
    </a:accent2>
    <a:accent3>
      <a:srgbClr val="74AA57"/>
    </a:accent3>
    <a:accent4>
      <a:srgbClr val="3E3F3E"/>
    </a:accent4>
    <a:accent5>
      <a:srgbClr val="38803E"/>
    </a:accent5>
    <a:accent6>
      <a:srgbClr val="CBCAC9"/>
    </a:accent6>
    <a:hlink>
      <a:srgbClr val="3C78F8"/>
    </a:hlink>
    <a:folHlink>
      <a:srgbClr val="2179FF"/>
    </a:folHlink>
  </a:clrScheme>
  <a:fontScheme name="Century Gothic">
    <a:majorFont>
      <a:latin typeface="Century Gothic" panose="020F03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 panose="020F03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Custom 4">
    <a:dk1>
      <a:srgbClr val="212B4C"/>
    </a:dk1>
    <a:lt1>
      <a:srgbClr val="FFFFFF"/>
    </a:lt1>
    <a:dk2>
      <a:srgbClr val="3E3F3E"/>
    </a:dk2>
    <a:lt2>
      <a:srgbClr val="FEFFFF"/>
    </a:lt2>
    <a:accent1>
      <a:srgbClr val="E5FAFD"/>
    </a:accent1>
    <a:accent2>
      <a:srgbClr val="0CBEDE"/>
    </a:accent2>
    <a:accent3>
      <a:srgbClr val="74AA57"/>
    </a:accent3>
    <a:accent4>
      <a:srgbClr val="3E3F3E"/>
    </a:accent4>
    <a:accent5>
      <a:srgbClr val="38803E"/>
    </a:accent5>
    <a:accent6>
      <a:srgbClr val="CBCAC9"/>
    </a:accent6>
    <a:hlink>
      <a:srgbClr val="3C78F8"/>
    </a:hlink>
    <a:folHlink>
      <a:srgbClr val="2179FF"/>
    </a:folHlink>
  </a:clrScheme>
  <a:fontScheme name="Century Gothic">
    <a:majorFont>
      <a:latin typeface="Century Gothic" panose="020F03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 panose="020F03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PPT-Template (new)</Template>
  <TotalTime>15938</TotalTime>
  <Words>508</Words>
  <Application>Microsoft Office PowerPoint</Application>
  <PresentationFormat>Widescreen</PresentationFormat>
  <Paragraphs>71</Paragraphs>
  <Slides>18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Century Gothic</vt:lpstr>
      <vt:lpstr>Content Slides</vt:lpstr>
      <vt:lpstr>Economic Outlook</vt:lpstr>
      <vt:lpstr>Economy is Normalizing: Inflation</vt:lpstr>
      <vt:lpstr>Fed Hiked Interest Rates to Fight Inflation</vt:lpstr>
      <vt:lpstr>Where Will This Leave Mortgage Rates?</vt:lpstr>
      <vt:lpstr>Economy is Normalizing: Gross Domestic Product</vt:lpstr>
      <vt:lpstr>Economy is Normalizing: Employment</vt:lpstr>
      <vt:lpstr>The Economy Did Undergo Some Change</vt:lpstr>
      <vt:lpstr>Manufacturing Construction Boom</vt:lpstr>
      <vt:lpstr>Missouri Employment Has Been Strong </vt:lpstr>
      <vt:lpstr>Missouri’s Economy Changed as Well</vt:lpstr>
      <vt:lpstr>Missouri’s Economy Changed as Well</vt:lpstr>
      <vt:lpstr>Springfield MSA Employment by Industry</vt:lpstr>
      <vt:lpstr>Springfield MSA Employment Change by Industry</vt:lpstr>
      <vt:lpstr>Springfield MSA Industry Specialization</vt:lpstr>
      <vt:lpstr>Springfield Home Values Spiked 2020-22</vt:lpstr>
      <vt:lpstr>Missouri MSA Home Value Comparison</vt:lpstr>
      <vt:lpstr>Springfield Population Trends</vt:lpstr>
      <vt:lpstr>3 Key Takeaways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Outlook</dc:title>
  <dc:subject/>
  <dc:creator>Jeff Pinkerton</dc:creator>
  <cp:keywords/>
  <dc:description/>
  <cp:lastModifiedBy>Courtnie Pettigrew</cp:lastModifiedBy>
  <cp:revision>3</cp:revision>
  <cp:lastPrinted>2021-03-09T15:43:50Z</cp:lastPrinted>
  <dcterms:created xsi:type="dcterms:W3CDTF">2024-10-30T17:11:39Z</dcterms:created>
  <dcterms:modified xsi:type="dcterms:W3CDTF">2024-11-22T14:59:01Z</dcterms:modified>
  <cp:category/>
</cp:coreProperties>
</file>